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2"/>
  </p:notesMasterIdLst>
  <p:sldIdLst>
    <p:sldId id="256" r:id="rId2"/>
    <p:sldId id="257" r:id="rId3"/>
    <p:sldId id="258" r:id="rId4"/>
    <p:sldId id="329" r:id="rId5"/>
    <p:sldId id="267" r:id="rId6"/>
    <p:sldId id="300" r:id="rId7"/>
    <p:sldId id="302" r:id="rId8"/>
    <p:sldId id="259" r:id="rId9"/>
    <p:sldId id="349" r:id="rId10"/>
    <p:sldId id="350" r:id="rId11"/>
    <p:sldId id="347" r:id="rId12"/>
    <p:sldId id="346" r:id="rId13"/>
    <p:sldId id="304" r:id="rId14"/>
    <p:sldId id="305" r:id="rId15"/>
    <p:sldId id="312" r:id="rId16"/>
    <p:sldId id="260" r:id="rId17"/>
    <p:sldId id="352" r:id="rId18"/>
    <p:sldId id="354" r:id="rId19"/>
    <p:sldId id="353" r:id="rId20"/>
    <p:sldId id="328" r:id="rId21"/>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72">
          <p15:clr>
            <a:srgbClr val="A4A3A4"/>
          </p15:clr>
        </p15:guide>
        <p15:guide id="2" orient="horz" pos="3997">
          <p15:clr>
            <a:srgbClr val="A4A3A4"/>
          </p15:clr>
        </p15:guide>
        <p15:guide id="3" pos="5375">
          <p15:clr>
            <a:srgbClr val="A4A3A4"/>
          </p15:clr>
        </p15:guide>
        <p15:guide id="4" pos="38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54"/>
      </p:cViewPr>
      <p:guideLst>
        <p:guide orient="horz" pos="372"/>
        <p:guide orient="horz" pos="3997"/>
        <p:guide pos="5375"/>
        <p:guide pos="38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zh-CN"/>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buFont typeface="Arial" panose="020B0604020202020204" pitchFamily="34" charset="0"/>
              <a:buNone/>
              <a:defRPr/>
            </a:lvl1pPr>
          </a:lstStyle>
          <a:p>
            <a:pPr>
              <a:defRPr/>
            </a:pPr>
            <a:fld id="{132E436C-4DDC-47B4-A2ED-7FC82238B715}" type="datetime1">
              <a:rPr lang="zh-CN" altLang="en-US"/>
              <a:pPr>
                <a:defRPr/>
              </a:pPr>
              <a:t>2015/8/27</a:t>
            </a:fld>
            <a:endParaRPr lang="zh-CN" altLang="en-US" sz="1200"/>
          </a:p>
        </p:txBody>
      </p:sp>
      <p:sp>
        <p:nvSpPr>
          <p:cNvPr id="2052" name="幻灯片图像占位符 3"/>
          <p:cNvSpPr>
            <a:spLocks noGrp="1" noRot="1" noChangeAspect="1" noChangeArrowheads="1"/>
          </p:cNvSpPr>
          <p:nvPr>
            <p:ph type="sldImg" idx="2"/>
          </p:nvPr>
        </p:nvSpPr>
        <p:spPr bwMode="auto">
          <a:xfrm>
            <a:off x="1371600" y="1143000"/>
            <a:ext cx="41148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defRPr/>
            </a:pPr>
            <a:r>
              <a:rPr lang="zh-CN" altLang="en-US" smtClean="0"/>
              <a:t>单击此处编辑母版文本样式</a:t>
            </a:r>
          </a:p>
          <a:p>
            <a:pPr>
              <a:defRPr/>
            </a:pPr>
            <a:r>
              <a:rPr lang="zh-CN" altLang="en-US" smtClean="0"/>
              <a:t>第二级</a:t>
            </a:r>
          </a:p>
          <a:p>
            <a:pPr>
              <a:defRPr/>
            </a:pPr>
            <a:r>
              <a:rPr lang="zh-CN" altLang="en-US" smtClean="0"/>
              <a:t>第三级</a:t>
            </a:r>
          </a:p>
          <a:p>
            <a:pPr>
              <a:defRPr/>
            </a:pPr>
            <a:r>
              <a:rPr lang="zh-CN" altLang="en-US" smtClean="0"/>
              <a:t>第四级</a:t>
            </a:r>
          </a:p>
          <a:p>
            <a:pPr>
              <a:defRPr/>
            </a:pPr>
            <a:r>
              <a:rPr lang="zh-CN" altLang="en-US" smtClean="0"/>
              <a:t>第五级</a:t>
            </a:r>
          </a:p>
        </p:txBody>
      </p:sp>
      <p:sp>
        <p:nvSpPr>
          <p:cNvPr id="2054" name="页脚占位符 5"/>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zh-CN"/>
          </a:p>
        </p:txBody>
      </p:sp>
      <p:sp>
        <p:nvSpPr>
          <p:cNvPr id="2055" name="灯片编号占位符 6"/>
          <p:cNvSpPr>
            <a:spLocks noGrp="1" noChangeArrowheads="1"/>
          </p:cNvSpPr>
          <p:nvPr>
            <p:ph type="sldNum" sz="quarter" idx="5"/>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buFont typeface="Arial" panose="020B0604020202020204" pitchFamily="34" charset="0"/>
              <a:buNone/>
              <a:defRPr/>
            </a:lvl1pPr>
          </a:lstStyle>
          <a:p>
            <a:pPr>
              <a:defRPr/>
            </a:pPr>
            <a:fld id="{A9BD312D-B797-4660-A7AC-1B851C7C6781}" type="slidenum">
              <a:rPr lang="zh-CN" altLang="en-US"/>
              <a:pPr>
                <a:defRPr/>
              </a:pPr>
              <a:t>‹#›</a:t>
            </a:fld>
            <a:endParaRPr lang="zh-CN" altLang="en-US" sz="1200"/>
          </a:p>
        </p:txBody>
      </p:sp>
    </p:spTree>
    <p:extLst>
      <p:ext uri="{BB962C8B-B14F-4D97-AF65-F5344CB8AC3E}">
        <p14:creationId xmlns:p14="http://schemas.microsoft.com/office/powerpoint/2010/main" val="3533618750"/>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90A6A5E6-D62B-4455-8957-A9DD6CA731D6}" type="datetime1">
              <a:rPr lang="zh-CN" altLang="en-US" smtClean="0"/>
              <a:pPr>
                <a:defRPr/>
              </a:pPr>
              <a:t>2015/8/27</a:t>
            </a:fld>
            <a:endParaRPr lang="zh-CN" altLang="en-US" sz="1800">
              <a:solidFill>
                <a:schemeClr val="tx1"/>
              </a:solidFill>
            </a:endParaRPr>
          </a:p>
        </p:txBody>
      </p:sp>
      <p:sp>
        <p:nvSpPr>
          <p:cNvPr id="5" name="页脚占位符 4"/>
          <p:cNvSpPr>
            <a:spLocks noGrp="1"/>
          </p:cNvSpPr>
          <p:nvPr>
            <p:ph type="ftr" sz="quarter" idx="11"/>
          </p:nvPr>
        </p:nvSpPr>
        <p:spPr/>
        <p:txBody>
          <a:bodyPr/>
          <a:lstStyle/>
          <a:p>
            <a:pPr>
              <a:defRPr/>
            </a:pPr>
            <a:endParaRPr lang="zh-CN" altLang="zh-CN"/>
          </a:p>
        </p:txBody>
      </p:sp>
      <p:sp>
        <p:nvSpPr>
          <p:cNvPr id="6" name="灯片编号占位符 5"/>
          <p:cNvSpPr>
            <a:spLocks noGrp="1"/>
          </p:cNvSpPr>
          <p:nvPr>
            <p:ph type="sldNum" sz="quarter" idx="12"/>
          </p:nvPr>
        </p:nvSpPr>
        <p:spPr/>
        <p:txBody>
          <a:bodyPr/>
          <a:lstStyle/>
          <a:p>
            <a:pPr>
              <a:defRPr/>
            </a:pPr>
            <a:fld id="{4459E4ED-22DF-4412-9489-5EC91C8CD027}"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134338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9842A7C-A232-4468-AA35-5A75D5EC3DD4}" type="datetime1">
              <a:rPr lang="zh-CN" altLang="en-US" smtClean="0"/>
              <a:pPr>
                <a:defRPr/>
              </a:pPr>
              <a:t>2015/8/27</a:t>
            </a:fld>
            <a:endParaRPr lang="zh-CN" altLang="en-US" sz="1800">
              <a:solidFill>
                <a:schemeClr val="tx1"/>
              </a:solidFill>
            </a:endParaRPr>
          </a:p>
        </p:txBody>
      </p:sp>
      <p:sp>
        <p:nvSpPr>
          <p:cNvPr id="5" name="页脚占位符 4"/>
          <p:cNvSpPr>
            <a:spLocks noGrp="1"/>
          </p:cNvSpPr>
          <p:nvPr>
            <p:ph type="ftr" sz="quarter" idx="11"/>
          </p:nvPr>
        </p:nvSpPr>
        <p:spPr/>
        <p:txBody>
          <a:bodyPr/>
          <a:lstStyle/>
          <a:p>
            <a:pPr>
              <a:defRPr/>
            </a:pPr>
            <a:endParaRPr lang="zh-CN" altLang="zh-CN"/>
          </a:p>
        </p:txBody>
      </p:sp>
      <p:sp>
        <p:nvSpPr>
          <p:cNvPr id="6" name="灯片编号占位符 5"/>
          <p:cNvSpPr>
            <a:spLocks noGrp="1"/>
          </p:cNvSpPr>
          <p:nvPr>
            <p:ph type="sldNum" sz="quarter" idx="12"/>
          </p:nvPr>
        </p:nvSpPr>
        <p:spPr/>
        <p:txBody>
          <a:bodyPr/>
          <a:lstStyle/>
          <a:p>
            <a:pPr>
              <a:defRPr/>
            </a:pPr>
            <a:fld id="{03F40EBE-ADFE-4A3D-82D9-BAE1FE2DA2B7}"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2430721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2FF16878-39F7-4EC3-A5BF-C63D14BC7A19}" type="datetime1">
              <a:rPr lang="zh-CN" altLang="en-US" smtClean="0"/>
              <a:pPr>
                <a:defRPr/>
              </a:pPr>
              <a:t>2015/8/27</a:t>
            </a:fld>
            <a:endParaRPr lang="zh-CN" altLang="en-US" sz="1800">
              <a:solidFill>
                <a:schemeClr val="tx1"/>
              </a:solidFill>
            </a:endParaRPr>
          </a:p>
        </p:txBody>
      </p:sp>
      <p:sp>
        <p:nvSpPr>
          <p:cNvPr id="5" name="页脚占位符 4"/>
          <p:cNvSpPr>
            <a:spLocks noGrp="1"/>
          </p:cNvSpPr>
          <p:nvPr>
            <p:ph type="ftr" sz="quarter" idx="11"/>
          </p:nvPr>
        </p:nvSpPr>
        <p:spPr/>
        <p:txBody>
          <a:bodyPr/>
          <a:lstStyle/>
          <a:p>
            <a:pPr>
              <a:defRPr/>
            </a:pPr>
            <a:endParaRPr lang="zh-CN" altLang="zh-CN"/>
          </a:p>
        </p:txBody>
      </p:sp>
      <p:sp>
        <p:nvSpPr>
          <p:cNvPr id="6" name="灯片编号占位符 5"/>
          <p:cNvSpPr>
            <a:spLocks noGrp="1"/>
          </p:cNvSpPr>
          <p:nvPr>
            <p:ph type="sldNum" sz="quarter" idx="12"/>
          </p:nvPr>
        </p:nvSpPr>
        <p:spPr/>
        <p:txBody>
          <a:bodyPr/>
          <a:lstStyle/>
          <a:p>
            <a:pPr>
              <a:defRPr/>
            </a:pPr>
            <a:fld id="{6CB60B37-B405-4BDB-A75B-2DCABAC48DAD}"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246719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23DD072F-B696-48B9-B78D-1C1AFBF8DACF}" type="datetime1">
              <a:rPr lang="zh-CN" altLang="en-US" smtClean="0"/>
              <a:pPr>
                <a:defRPr/>
              </a:pPr>
              <a:t>2015/8/27</a:t>
            </a:fld>
            <a:endParaRPr lang="zh-CN" altLang="en-US" sz="1800">
              <a:solidFill>
                <a:schemeClr val="tx1"/>
              </a:solidFill>
            </a:endParaRPr>
          </a:p>
        </p:txBody>
      </p:sp>
      <p:sp>
        <p:nvSpPr>
          <p:cNvPr id="5" name="页脚占位符 4"/>
          <p:cNvSpPr>
            <a:spLocks noGrp="1"/>
          </p:cNvSpPr>
          <p:nvPr>
            <p:ph type="ftr" sz="quarter" idx="11"/>
          </p:nvPr>
        </p:nvSpPr>
        <p:spPr/>
        <p:txBody>
          <a:bodyPr/>
          <a:lstStyle/>
          <a:p>
            <a:pPr>
              <a:defRPr/>
            </a:pPr>
            <a:endParaRPr lang="zh-CN" altLang="zh-CN"/>
          </a:p>
        </p:txBody>
      </p:sp>
      <p:sp>
        <p:nvSpPr>
          <p:cNvPr id="6" name="灯片编号占位符 5"/>
          <p:cNvSpPr>
            <a:spLocks noGrp="1"/>
          </p:cNvSpPr>
          <p:nvPr>
            <p:ph type="sldNum" sz="quarter" idx="12"/>
          </p:nvPr>
        </p:nvSpPr>
        <p:spPr/>
        <p:txBody>
          <a:bodyPr/>
          <a:lstStyle/>
          <a:p>
            <a:pPr>
              <a:defRPr/>
            </a:pPr>
            <a:fld id="{31A8C659-0F38-418D-A63C-3D993D202B35}"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349788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7E316CEF-6A46-40A1-9647-99FE4FC0F890}" type="datetime1">
              <a:rPr lang="zh-CN" altLang="en-US" smtClean="0"/>
              <a:pPr>
                <a:defRPr/>
              </a:pPr>
              <a:t>2015/8/27</a:t>
            </a:fld>
            <a:endParaRPr lang="zh-CN" altLang="en-US" sz="1800">
              <a:solidFill>
                <a:schemeClr val="tx1"/>
              </a:solidFill>
            </a:endParaRPr>
          </a:p>
        </p:txBody>
      </p:sp>
      <p:sp>
        <p:nvSpPr>
          <p:cNvPr id="5" name="页脚占位符 4"/>
          <p:cNvSpPr>
            <a:spLocks noGrp="1"/>
          </p:cNvSpPr>
          <p:nvPr>
            <p:ph type="ftr" sz="quarter" idx="11"/>
          </p:nvPr>
        </p:nvSpPr>
        <p:spPr/>
        <p:txBody>
          <a:bodyPr/>
          <a:lstStyle/>
          <a:p>
            <a:pPr>
              <a:defRPr/>
            </a:pPr>
            <a:endParaRPr lang="zh-CN" altLang="zh-CN"/>
          </a:p>
        </p:txBody>
      </p:sp>
      <p:sp>
        <p:nvSpPr>
          <p:cNvPr id="6" name="灯片编号占位符 5"/>
          <p:cNvSpPr>
            <a:spLocks noGrp="1"/>
          </p:cNvSpPr>
          <p:nvPr>
            <p:ph type="sldNum" sz="quarter" idx="12"/>
          </p:nvPr>
        </p:nvSpPr>
        <p:spPr/>
        <p:txBody>
          <a:bodyPr/>
          <a:lstStyle/>
          <a:p>
            <a:pPr>
              <a:defRPr/>
            </a:pPr>
            <a:fld id="{D7D4F522-CE34-4AB2-95E2-D84C243347C7}"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3373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ABFB2FD3-8D85-483D-870C-ED489B311799}" type="datetime1">
              <a:rPr lang="zh-CN" altLang="en-US" smtClean="0"/>
              <a:pPr>
                <a:defRPr/>
              </a:pPr>
              <a:t>2015/8/27</a:t>
            </a:fld>
            <a:endParaRPr lang="zh-CN" altLang="en-US" sz="1800">
              <a:solidFill>
                <a:schemeClr val="tx1"/>
              </a:solidFill>
            </a:endParaRPr>
          </a:p>
        </p:txBody>
      </p:sp>
      <p:sp>
        <p:nvSpPr>
          <p:cNvPr id="6" name="页脚占位符 5"/>
          <p:cNvSpPr>
            <a:spLocks noGrp="1"/>
          </p:cNvSpPr>
          <p:nvPr>
            <p:ph type="ftr" sz="quarter" idx="11"/>
          </p:nvPr>
        </p:nvSpPr>
        <p:spPr/>
        <p:txBody>
          <a:bodyPr/>
          <a:lstStyle/>
          <a:p>
            <a:pPr>
              <a:defRPr/>
            </a:pPr>
            <a:endParaRPr lang="zh-CN" altLang="zh-CN"/>
          </a:p>
        </p:txBody>
      </p:sp>
      <p:sp>
        <p:nvSpPr>
          <p:cNvPr id="7" name="灯片编号占位符 6"/>
          <p:cNvSpPr>
            <a:spLocks noGrp="1"/>
          </p:cNvSpPr>
          <p:nvPr>
            <p:ph type="sldNum" sz="quarter" idx="12"/>
          </p:nvPr>
        </p:nvSpPr>
        <p:spPr/>
        <p:txBody>
          <a:bodyPr/>
          <a:lstStyle/>
          <a:p>
            <a:pPr>
              <a:defRPr/>
            </a:pPr>
            <a:fld id="{F11A59F9-C740-4EEA-A1B4-E7C2EBC02281}"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270579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C2B4EC8A-60CB-415A-B99C-6C8B8C4C1668}" type="datetime1">
              <a:rPr lang="zh-CN" altLang="en-US" smtClean="0"/>
              <a:pPr>
                <a:defRPr/>
              </a:pPr>
              <a:t>2015/8/27</a:t>
            </a:fld>
            <a:endParaRPr lang="zh-CN" altLang="en-US" sz="1800">
              <a:solidFill>
                <a:schemeClr val="tx1"/>
              </a:solidFill>
            </a:endParaRPr>
          </a:p>
        </p:txBody>
      </p:sp>
      <p:sp>
        <p:nvSpPr>
          <p:cNvPr id="8" name="页脚占位符 7"/>
          <p:cNvSpPr>
            <a:spLocks noGrp="1"/>
          </p:cNvSpPr>
          <p:nvPr>
            <p:ph type="ftr" sz="quarter" idx="11"/>
          </p:nvPr>
        </p:nvSpPr>
        <p:spPr/>
        <p:txBody>
          <a:bodyPr/>
          <a:lstStyle/>
          <a:p>
            <a:pPr>
              <a:defRPr/>
            </a:pPr>
            <a:endParaRPr lang="zh-CN" altLang="zh-CN"/>
          </a:p>
        </p:txBody>
      </p:sp>
      <p:sp>
        <p:nvSpPr>
          <p:cNvPr id="9" name="灯片编号占位符 8"/>
          <p:cNvSpPr>
            <a:spLocks noGrp="1"/>
          </p:cNvSpPr>
          <p:nvPr>
            <p:ph type="sldNum" sz="quarter" idx="12"/>
          </p:nvPr>
        </p:nvSpPr>
        <p:spPr/>
        <p:txBody>
          <a:bodyPr/>
          <a:lstStyle/>
          <a:p>
            <a:pPr>
              <a:defRPr/>
            </a:pPr>
            <a:fld id="{7F258AA1-81B0-4977-97FE-F3F01BBEEE78}"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1025179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B6550D99-7E11-47E9-8D8B-36CFF29A4E89}" type="datetime1">
              <a:rPr lang="zh-CN" altLang="en-US" smtClean="0"/>
              <a:pPr>
                <a:defRPr/>
              </a:pPr>
              <a:t>2015/8/27</a:t>
            </a:fld>
            <a:endParaRPr lang="zh-CN" altLang="en-US" sz="1800">
              <a:solidFill>
                <a:schemeClr val="tx1"/>
              </a:solidFill>
            </a:endParaRPr>
          </a:p>
        </p:txBody>
      </p:sp>
      <p:sp>
        <p:nvSpPr>
          <p:cNvPr id="4" name="页脚占位符 3"/>
          <p:cNvSpPr>
            <a:spLocks noGrp="1"/>
          </p:cNvSpPr>
          <p:nvPr>
            <p:ph type="ftr" sz="quarter" idx="11"/>
          </p:nvPr>
        </p:nvSpPr>
        <p:spPr/>
        <p:txBody>
          <a:bodyPr/>
          <a:lstStyle/>
          <a:p>
            <a:pPr>
              <a:defRPr/>
            </a:pPr>
            <a:endParaRPr lang="zh-CN" altLang="zh-CN"/>
          </a:p>
        </p:txBody>
      </p:sp>
      <p:sp>
        <p:nvSpPr>
          <p:cNvPr id="5" name="灯片编号占位符 4"/>
          <p:cNvSpPr>
            <a:spLocks noGrp="1"/>
          </p:cNvSpPr>
          <p:nvPr>
            <p:ph type="sldNum" sz="quarter" idx="12"/>
          </p:nvPr>
        </p:nvSpPr>
        <p:spPr/>
        <p:txBody>
          <a:bodyPr/>
          <a:lstStyle/>
          <a:p>
            <a:pPr>
              <a:defRPr/>
            </a:pPr>
            <a:fld id="{22F45CAF-FED0-419A-87EB-01F631AE9E63}"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300021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8470B4D8-2E9A-4698-B929-B42F7EAF7B9E}" type="datetime1">
              <a:rPr lang="zh-CN" altLang="en-US" smtClean="0"/>
              <a:pPr>
                <a:defRPr/>
              </a:pPr>
              <a:t>2015/8/27</a:t>
            </a:fld>
            <a:endParaRPr lang="zh-CN" altLang="en-US" sz="1800">
              <a:solidFill>
                <a:schemeClr val="tx1"/>
              </a:solidFill>
            </a:endParaRPr>
          </a:p>
        </p:txBody>
      </p:sp>
      <p:sp>
        <p:nvSpPr>
          <p:cNvPr id="3" name="页脚占位符 2"/>
          <p:cNvSpPr>
            <a:spLocks noGrp="1"/>
          </p:cNvSpPr>
          <p:nvPr>
            <p:ph type="ftr" sz="quarter" idx="11"/>
          </p:nvPr>
        </p:nvSpPr>
        <p:spPr/>
        <p:txBody>
          <a:bodyPr/>
          <a:lstStyle/>
          <a:p>
            <a:pPr>
              <a:defRPr/>
            </a:pPr>
            <a:endParaRPr lang="zh-CN" altLang="zh-CN"/>
          </a:p>
        </p:txBody>
      </p:sp>
      <p:sp>
        <p:nvSpPr>
          <p:cNvPr id="4" name="灯片编号占位符 3"/>
          <p:cNvSpPr>
            <a:spLocks noGrp="1"/>
          </p:cNvSpPr>
          <p:nvPr>
            <p:ph type="sldNum" sz="quarter" idx="12"/>
          </p:nvPr>
        </p:nvSpPr>
        <p:spPr/>
        <p:txBody>
          <a:bodyPr/>
          <a:lstStyle/>
          <a:p>
            <a:pPr>
              <a:defRPr/>
            </a:pPr>
            <a:fld id="{89B476CD-A0FD-4F3B-83A2-9DFAF3374E58}"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2020180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41B1FD9A-3E79-41BA-8E39-DDB04AEB8039}" type="datetime1">
              <a:rPr lang="zh-CN" altLang="en-US" smtClean="0"/>
              <a:pPr>
                <a:defRPr/>
              </a:pPr>
              <a:t>2015/8/27</a:t>
            </a:fld>
            <a:endParaRPr lang="zh-CN" altLang="en-US" sz="1800">
              <a:solidFill>
                <a:schemeClr val="tx1"/>
              </a:solidFill>
            </a:endParaRPr>
          </a:p>
        </p:txBody>
      </p:sp>
      <p:sp>
        <p:nvSpPr>
          <p:cNvPr id="6" name="页脚占位符 5"/>
          <p:cNvSpPr>
            <a:spLocks noGrp="1"/>
          </p:cNvSpPr>
          <p:nvPr>
            <p:ph type="ftr" sz="quarter" idx="11"/>
          </p:nvPr>
        </p:nvSpPr>
        <p:spPr/>
        <p:txBody>
          <a:bodyPr/>
          <a:lstStyle/>
          <a:p>
            <a:pPr>
              <a:defRPr/>
            </a:pPr>
            <a:endParaRPr lang="zh-CN" altLang="zh-CN"/>
          </a:p>
        </p:txBody>
      </p:sp>
      <p:sp>
        <p:nvSpPr>
          <p:cNvPr id="7" name="灯片编号占位符 6"/>
          <p:cNvSpPr>
            <a:spLocks noGrp="1"/>
          </p:cNvSpPr>
          <p:nvPr>
            <p:ph type="sldNum" sz="quarter" idx="12"/>
          </p:nvPr>
        </p:nvSpPr>
        <p:spPr/>
        <p:txBody>
          <a:bodyPr/>
          <a:lstStyle/>
          <a:p>
            <a:pPr>
              <a:defRPr/>
            </a:pPr>
            <a:fld id="{4E8C727B-12D4-45B0-B1E3-134B9B12561B}"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283670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DDE3F428-0081-4481-9F84-BEE8D4E229AB}" type="datetime1">
              <a:rPr lang="zh-CN" altLang="en-US" smtClean="0"/>
              <a:pPr>
                <a:defRPr/>
              </a:pPr>
              <a:t>2015/8/27</a:t>
            </a:fld>
            <a:endParaRPr lang="zh-CN" altLang="en-US" sz="1800">
              <a:solidFill>
                <a:schemeClr val="tx1"/>
              </a:solidFill>
            </a:endParaRPr>
          </a:p>
        </p:txBody>
      </p:sp>
      <p:sp>
        <p:nvSpPr>
          <p:cNvPr id="6" name="页脚占位符 5"/>
          <p:cNvSpPr>
            <a:spLocks noGrp="1"/>
          </p:cNvSpPr>
          <p:nvPr>
            <p:ph type="ftr" sz="quarter" idx="11"/>
          </p:nvPr>
        </p:nvSpPr>
        <p:spPr/>
        <p:txBody>
          <a:bodyPr/>
          <a:lstStyle/>
          <a:p>
            <a:pPr>
              <a:defRPr/>
            </a:pPr>
            <a:endParaRPr lang="zh-CN" altLang="zh-CN"/>
          </a:p>
        </p:txBody>
      </p:sp>
      <p:sp>
        <p:nvSpPr>
          <p:cNvPr id="7" name="灯片编号占位符 6"/>
          <p:cNvSpPr>
            <a:spLocks noGrp="1"/>
          </p:cNvSpPr>
          <p:nvPr>
            <p:ph type="sldNum" sz="quarter" idx="12"/>
          </p:nvPr>
        </p:nvSpPr>
        <p:spPr/>
        <p:txBody>
          <a:bodyPr/>
          <a:lstStyle/>
          <a:p>
            <a:pPr>
              <a:defRPr/>
            </a:pPr>
            <a:fld id="{587F8481-D45B-41D1-80F8-8653C6D5DF3A}"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4181362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820BD396-CA0F-41D7-9950-7D85A4E8A5A4}" type="datetime1">
              <a:rPr lang="zh-CN" altLang="en-US" smtClean="0"/>
              <a:pPr>
                <a:defRPr/>
              </a:pPr>
              <a:t>2015/8/27</a:t>
            </a:fld>
            <a:endParaRPr lang="zh-CN" altLang="en-US" sz="1800">
              <a:solidFill>
                <a:schemeClr val="tx1"/>
              </a:solidFill>
            </a:endParaRPr>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zh-CN"/>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1530D0A-65C7-4939-9416-504E95F0EFCD}" type="slidenum">
              <a:rPr lang="zh-CN" altLang="en-US" smtClean="0"/>
              <a:pPr>
                <a:defRPr/>
              </a:pPr>
              <a:t>‹#›</a:t>
            </a:fld>
            <a:endParaRPr lang="zh-CN" altLang="en-US" sz="1800">
              <a:solidFill>
                <a:schemeClr val="tx1"/>
              </a:solidFill>
            </a:endParaRPr>
          </a:p>
        </p:txBody>
      </p:sp>
    </p:spTree>
    <p:extLst>
      <p:ext uri="{BB962C8B-B14F-4D97-AF65-F5344CB8AC3E}">
        <p14:creationId xmlns:p14="http://schemas.microsoft.com/office/powerpoint/2010/main" val="301545048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rgbClr val="F5F5F5"/>
          </a:fgClr>
          <a:bgClr>
            <a:schemeClr val="bg1"/>
          </a:bgClr>
        </a:pattFill>
        <a:effectLst/>
      </p:bgPr>
    </p:bg>
    <p:spTree>
      <p:nvGrpSpPr>
        <p:cNvPr id="1" name=""/>
        <p:cNvGrpSpPr/>
        <p:nvPr/>
      </p:nvGrpSpPr>
      <p:grpSpPr>
        <a:xfrm>
          <a:off x="0" y="0"/>
          <a:ext cx="0" cy="0"/>
          <a:chOff x="0" y="0"/>
          <a:chExt cx="0" cy="0"/>
        </a:xfrm>
      </p:grpSpPr>
      <p:sp>
        <p:nvSpPr>
          <p:cNvPr id="3074" name="文本框 7"/>
          <p:cNvSpPr>
            <a:spLocks noChangeArrowheads="1"/>
          </p:cNvSpPr>
          <p:nvPr/>
        </p:nvSpPr>
        <p:spPr bwMode="auto">
          <a:xfrm>
            <a:off x="6690966" y="2774433"/>
            <a:ext cx="117385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中网科技</a:t>
            </a:r>
            <a:endParaRPr lang="zh-CN" altLang="en-US" sz="1800" dirty="0">
              <a:latin typeface="Arial" panose="020B0604020202020204" pitchFamily="34" charset="0"/>
            </a:endParaRPr>
          </a:p>
        </p:txBody>
      </p:sp>
      <p:sp>
        <p:nvSpPr>
          <p:cNvPr id="3076" name="文本框 9"/>
          <p:cNvSpPr>
            <a:spLocks noChangeArrowheads="1"/>
          </p:cNvSpPr>
          <p:nvPr/>
        </p:nvSpPr>
        <p:spPr bwMode="auto">
          <a:xfrm>
            <a:off x="6513441" y="3239108"/>
            <a:ext cx="157968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dirty="0" smtClean="0">
                <a:solidFill>
                  <a:schemeClr val="accent1"/>
                </a:solidFill>
                <a:latin typeface="微软雅黑" panose="020B0503020204020204" pitchFamily="34" charset="-122"/>
                <a:ea typeface="微软雅黑" panose="020B0503020204020204" pitchFamily="34" charset="-122"/>
              </a:rPr>
              <a:t>云计算事业部</a:t>
            </a:r>
            <a:endParaRPr lang="zh-CN" altLang="en-US" sz="1800" b="1" dirty="0">
              <a:solidFill>
                <a:schemeClr val="accent1"/>
              </a:solidFill>
              <a:latin typeface="微软雅黑" panose="020B0503020204020204" pitchFamily="34" charset="-122"/>
              <a:ea typeface="微软雅黑" panose="020B0503020204020204" pitchFamily="34" charset="-122"/>
            </a:endParaRPr>
          </a:p>
        </p:txBody>
      </p:sp>
      <p:sp>
        <p:nvSpPr>
          <p:cNvPr id="3077" name="文本框 10"/>
          <p:cNvSpPr>
            <a:spLocks noChangeArrowheads="1"/>
          </p:cNvSpPr>
          <p:nvPr/>
        </p:nvSpPr>
        <p:spPr bwMode="auto">
          <a:xfrm>
            <a:off x="5991225" y="3719513"/>
            <a:ext cx="2573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None/>
            </a:pPr>
            <a:r>
              <a:rPr lang="en-US" altLang="zh-CN" sz="1200" dirty="0" err="1">
                <a:solidFill>
                  <a:srgbClr val="000000"/>
                </a:solidFill>
              </a:rPr>
              <a:t>ChinaNet</a:t>
            </a:r>
            <a:r>
              <a:rPr lang="en-US" altLang="zh-CN" sz="1200" dirty="0">
                <a:solidFill>
                  <a:srgbClr val="000000"/>
                </a:solidFill>
              </a:rPr>
              <a:t> Technology</a:t>
            </a:r>
            <a:r>
              <a:rPr lang="zh-CN" altLang="en-US" sz="1200" dirty="0">
                <a:solidFill>
                  <a:srgbClr val="000000"/>
                </a:solidFill>
                <a:sym typeface="宋体" panose="02010600030101010101" pitchFamily="2" charset="-122"/>
              </a:rPr>
              <a:t>（</a:t>
            </a:r>
            <a:r>
              <a:rPr lang="en-US" altLang="zh-CN" sz="1200" dirty="0" err="1">
                <a:solidFill>
                  <a:srgbClr val="000000"/>
                </a:solidFill>
              </a:rPr>
              <a:t>SuZhou</a:t>
            </a:r>
            <a:r>
              <a:rPr lang="zh-CN" altLang="en-US" sz="1200" dirty="0">
                <a:solidFill>
                  <a:srgbClr val="000000"/>
                </a:solidFill>
                <a:sym typeface="宋体" panose="02010600030101010101" pitchFamily="2" charset="-122"/>
              </a:rPr>
              <a:t>）</a:t>
            </a:r>
            <a:r>
              <a:rPr lang="en-US" altLang="zh-CN" sz="1200" dirty="0">
                <a:solidFill>
                  <a:srgbClr val="000000"/>
                </a:solidFill>
              </a:rPr>
              <a:t>CO.,LTD </a:t>
            </a:r>
            <a:r>
              <a:rPr lang="en-US" altLang="zh-CN" sz="1200" dirty="0" smtClean="0">
                <a:solidFill>
                  <a:srgbClr val="000000"/>
                </a:solidFill>
              </a:rPr>
              <a:t>Cloud Computing Department</a:t>
            </a:r>
            <a:endParaRPr lang="zh-CN" altLang="en-US" sz="1200" dirty="0">
              <a:solidFill>
                <a:srgbClr val="262626"/>
              </a:solidFill>
              <a:latin typeface="Times New Roman" panose="02020603050405020304" pitchFamily="18" charset="0"/>
              <a:ea typeface="微软雅黑" panose="020B0503020204020204" pitchFamily="34" charset="-122"/>
              <a:sym typeface="Times New Roman" panose="02020603050405020304" pitchFamily="18" charset="0"/>
            </a:endParaRPr>
          </a:p>
        </p:txBody>
      </p:sp>
      <p:grpSp>
        <p:nvGrpSpPr>
          <p:cNvPr id="3078" name="组合 2"/>
          <p:cNvGrpSpPr>
            <a:grpSpLocks/>
          </p:cNvGrpSpPr>
          <p:nvPr/>
        </p:nvGrpSpPr>
        <p:grpSpPr bwMode="auto">
          <a:xfrm>
            <a:off x="8564563" y="2716213"/>
            <a:ext cx="579437" cy="1362075"/>
            <a:chOff x="0" y="0"/>
            <a:chExt cx="579549" cy="1361673"/>
          </a:xfrm>
        </p:grpSpPr>
        <p:sp>
          <p:nvSpPr>
            <p:cNvPr id="3091" name="矩形 11"/>
            <p:cNvSpPr>
              <a:spLocks noChangeArrowheads="1"/>
            </p:cNvSpPr>
            <p:nvPr/>
          </p:nvSpPr>
          <p:spPr bwMode="auto">
            <a:xfrm>
              <a:off x="0" y="0"/>
              <a:ext cx="579549" cy="99349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3092" name="矩形 30"/>
            <p:cNvSpPr>
              <a:spLocks noChangeArrowheads="1"/>
            </p:cNvSpPr>
            <p:nvPr/>
          </p:nvSpPr>
          <p:spPr bwMode="auto">
            <a:xfrm>
              <a:off x="0" y="1088249"/>
              <a:ext cx="579549" cy="27342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grpSp>
        <p:nvGrpSpPr>
          <p:cNvPr id="3081" name="组合 1"/>
          <p:cNvGrpSpPr>
            <a:grpSpLocks/>
          </p:cNvGrpSpPr>
          <p:nvPr/>
        </p:nvGrpSpPr>
        <p:grpSpPr bwMode="auto">
          <a:xfrm>
            <a:off x="0" y="2716213"/>
            <a:ext cx="5991225" cy="1374775"/>
            <a:chOff x="0" y="0"/>
            <a:chExt cx="5991142" cy="1374587"/>
          </a:xfrm>
        </p:grpSpPr>
        <p:sp>
          <p:nvSpPr>
            <p:cNvPr id="3087" name="矩形 29"/>
            <p:cNvSpPr>
              <a:spLocks noChangeArrowheads="1"/>
            </p:cNvSpPr>
            <p:nvPr/>
          </p:nvSpPr>
          <p:spPr bwMode="auto">
            <a:xfrm>
              <a:off x="0" y="1088249"/>
              <a:ext cx="5991141" cy="27342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3088" name="矩形 5"/>
            <p:cNvSpPr>
              <a:spLocks noChangeArrowheads="1"/>
            </p:cNvSpPr>
            <p:nvPr/>
          </p:nvSpPr>
          <p:spPr bwMode="auto">
            <a:xfrm>
              <a:off x="0" y="0"/>
              <a:ext cx="5991142" cy="99349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 name="文本框 6"/>
            <p:cNvSpPr>
              <a:spLocks noChangeArrowheads="1"/>
            </p:cNvSpPr>
            <p:nvPr/>
          </p:nvSpPr>
          <p:spPr bwMode="auto">
            <a:xfrm>
              <a:off x="2697049" y="144869"/>
              <a:ext cx="3294091" cy="686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r" eaLnBrk="1" hangingPunct="1">
                <a:lnSpc>
                  <a:spcPct val="125000"/>
                </a:lnSpc>
                <a:spcBef>
                  <a:spcPct val="0"/>
                </a:spcBef>
                <a:buFont typeface="Arial" panose="020B0604020202020204" pitchFamily="34" charset="0"/>
                <a:buNone/>
              </a:pPr>
              <a:r>
                <a:rPr lang="zh-CN" altLang="en-US" sz="3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中网云服务器</a:t>
              </a:r>
              <a:endParaRPr lang="zh-CN" altLang="en-US" sz="1800" dirty="0">
                <a:latin typeface="Arial" panose="020B0604020202020204" pitchFamily="34" charset="0"/>
              </a:endParaRPr>
            </a:p>
          </p:txBody>
        </p:sp>
        <p:sp>
          <p:nvSpPr>
            <p:cNvPr id="3090" name="文本框 32"/>
            <p:cNvSpPr>
              <a:spLocks noChangeArrowheads="1"/>
            </p:cNvSpPr>
            <p:nvPr/>
          </p:nvSpPr>
          <p:spPr bwMode="auto">
            <a:xfrm>
              <a:off x="3247352" y="1003332"/>
              <a:ext cx="2743788" cy="371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r" eaLnBrk="1" hangingPunct="1">
                <a:lnSpc>
                  <a:spcPct val="125000"/>
                </a:lnSpc>
                <a:spcBef>
                  <a:spcPct val="0"/>
                </a:spcBef>
                <a:buFont typeface="Arial" panose="020B0604020202020204" pitchFamily="34" charset="0"/>
                <a:buNone/>
              </a:pPr>
              <a:r>
                <a:rPr lang="en-US" altLang="zh-CN" sz="1600">
                  <a:solidFill>
                    <a:schemeClr val="bg1"/>
                  </a:solidFill>
                  <a:latin typeface="Times New Roman" panose="02020603050405020304" pitchFamily="18" charset="0"/>
                  <a:cs typeface="Tahoma" panose="020B0604030504040204" pitchFamily="34" charset="0"/>
                  <a:sym typeface="Times New Roman" panose="02020603050405020304" pitchFamily="18" charset="0"/>
                </a:rPr>
                <a:t> Chinanet Cloud Server</a:t>
              </a:r>
              <a:endParaRPr lang="zh-CN" altLang="en-US" sz="1600">
                <a:solidFill>
                  <a:schemeClr val="bg1"/>
                </a:solidFill>
                <a:latin typeface="Times New Roman" panose="02020603050405020304" pitchFamily="18" charset="0"/>
                <a:ea typeface="微软雅黑" panose="020B0503020204020204" pitchFamily="34" charset="-122"/>
                <a:sym typeface="Times New Roman" panose="02020603050405020304" pitchFamily="18" charset="0"/>
              </a:endParaRPr>
            </a:p>
          </p:txBody>
        </p:sp>
      </p:grpSp>
      <p:grpSp>
        <p:nvGrpSpPr>
          <p:cNvPr id="3086" name="组合 4"/>
          <p:cNvGrpSpPr>
            <a:grpSpLocks/>
          </p:cNvGrpSpPr>
          <p:nvPr/>
        </p:nvGrpSpPr>
        <p:grpSpPr bwMode="auto">
          <a:xfrm>
            <a:off x="222250" y="2787650"/>
            <a:ext cx="1225550" cy="1223963"/>
            <a:chOff x="0" y="0"/>
            <a:chExt cx="1224000" cy="1223998"/>
          </a:xfrm>
        </p:grpSpPr>
        <p:sp>
          <p:nvSpPr>
            <p:cNvPr id="3085" name="椭圆 19"/>
            <p:cNvSpPr>
              <a:spLocks noChangeArrowheads="1"/>
            </p:cNvSpPr>
            <p:nvPr/>
          </p:nvSpPr>
          <p:spPr bwMode="auto">
            <a:xfrm>
              <a:off x="0" y="0"/>
              <a:ext cx="1224000" cy="1223998"/>
            </a:xfrm>
            <a:prstGeom prst="ellipse">
              <a:avLst/>
            </a:prstGeom>
            <a:solidFill>
              <a:schemeClr val="accent1"/>
            </a:solidFill>
            <a:ln w="25400">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3" name="Freeform 5"/>
            <p:cNvSpPr>
              <a:spLocks noEditPoints="1" noChangeArrowheads="1"/>
            </p:cNvSpPr>
            <p:nvPr/>
          </p:nvSpPr>
          <p:spPr bwMode="auto">
            <a:xfrm>
              <a:off x="224046" y="247153"/>
              <a:ext cx="775907" cy="729691"/>
            </a:xfrm>
            <a:custGeom>
              <a:avLst/>
              <a:gdLst>
                <a:gd name="T0" fmla="*/ 511874647 w 97"/>
                <a:gd name="T1" fmla="*/ 642978050 h 91"/>
                <a:gd name="T2" fmla="*/ 1791569263 w 97"/>
                <a:gd name="T3" fmla="*/ 642978050 h 91"/>
                <a:gd name="T4" fmla="*/ 2147483646 w 97"/>
                <a:gd name="T5" fmla="*/ 2147483646 h 91"/>
                <a:gd name="T6" fmla="*/ 2147483646 w 97"/>
                <a:gd name="T7" fmla="*/ 2147483646 h 91"/>
                <a:gd name="T8" fmla="*/ 2147483646 w 97"/>
                <a:gd name="T9" fmla="*/ 2147483646 h 91"/>
                <a:gd name="T10" fmla="*/ 2147483646 w 97"/>
                <a:gd name="T11" fmla="*/ 1736039131 h 91"/>
                <a:gd name="T12" fmla="*/ 2147483646 w 97"/>
                <a:gd name="T13" fmla="*/ 2147483646 h 91"/>
                <a:gd name="T14" fmla="*/ 2147483646 w 97"/>
                <a:gd name="T15" fmla="*/ 1478843100 h 91"/>
                <a:gd name="T16" fmla="*/ 2147483646 w 97"/>
                <a:gd name="T17" fmla="*/ 2147483646 h 91"/>
                <a:gd name="T18" fmla="*/ 2147483646 w 97"/>
                <a:gd name="T19" fmla="*/ 2121821149 h 91"/>
                <a:gd name="T20" fmla="*/ 2147483646 w 97"/>
                <a:gd name="T21" fmla="*/ 2147483646 h 91"/>
                <a:gd name="T22" fmla="*/ 2147483646 w 97"/>
                <a:gd name="T23" fmla="*/ 2147483646 h 91"/>
                <a:gd name="T24" fmla="*/ 2147483646 w 97"/>
                <a:gd name="T25" fmla="*/ 2147483646 h 91"/>
                <a:gd name="T26" fmla="*/ 2147483646 w 97"/>
                <a:gd name="T27" fmla="*/ 2147483646 h 91"/>
                <a:gd name="T28" fmla="*/ 2147483646 w 97"/>
                <a:gd name="T29" fmla="*/ 2147483646 h 91"/>
                <a:gd name="T30" fmla="*/ 2147483646 w 97"/>
                <a:gd name="T31" fmla="*/ 2147483646 h 91"/>
                <a:gd name="T32" fmla="*/ 2147483646 w 97"/>
                <a:gd name="T33" fmla="*/ 2147483646 h 91"/>
                <a:gd name="T34" fmla="*/ 2147483646 w 97"/>
                <a:gd name="T35" fmla="*/ 385782019 h 91"/>
                <a:gd name="T36" fmla="*/ 2147483646 w 97"/>
                <a:gd name="T37" fmla="*/ 192895019 h 91"/>
                <a:gd name="T38" fmla="*/ 2147483646 w 97"/>
                <a:gd name="T39" fmla="*/ 578677037 h 91"/>
                <a:gd name="T40" fmla="*/ 2147483646 w 97"/>
                <a:gd name="T41" fmla="*/ 2147483646 h 91"/>
                <a:gd name="T42" fmla="*/ 2147483646 w 97"/>
                <a:gd name="T43" fmla="*/ 2147483646 h 91"/>
                <a:gd name="T44" fmla="*/ 2147483646 w 97"/>
                <a:gd name="T45" fmla="*/ 2147483646 h 91"/>
                <a:gd name="T46" fmla="*/ 2147483646 w 97"/>
                <a:gd name="T47" fmla="*/ 2147483646 h 91"/>
                <a:gd name="T48" fmla="*/ 447890316 w 97"/>
                <a:gd name="T49" fmla="*/ 2147483646 h 91"/>
                <a:gd name="T50" fmla="*/ 895788631 w 97"/>
                <a:gd name="T51" fmla="*/ 2147483646 h 91"/>
                <a:gd name="T52" fmla="*/ 1279694616 w 97"/>
                <a:gd name="T53" fmla="*/ 2147483646 h 91"/>
                <a:gd name="T54" fmla="*/ 1983522256 w 97"/>
                <a:gd name="T55" fmla="*/ 2147483646 h 91"/>
                <a:gd name="T56" fmla="*/ 1791569263 w 97"/>
                <a:gd name="T57" fmla="*/ 2121821149 h 91"/>
                <a:gd name="T58" fmla="*/ 2147483646 w 97"/>
                <a:gd name="T59" fmla="*/ 1543144112 h 91"/>
                <a:gd name="T60" fmla="*/ 1279694616 w 97"/>
                <a:gd name="T61" fmla="*/ 1478843100 h 91"/>
                <a:gd name="T62" fmla="*/ 1215710285 w 97"/>
                <a:gd name="T63" fmla="*/ 1736039131 h 91"/>
                <a:gd name="T64" fmla="*/ 1151725954 w 97"/>
                <a:gd name="T65" fmla="*/ 2147483646 h 91"/>
                <a:gd name="T66" fmla="*/ 1151725954 w 97"/>
                <a:gd name="T67" fmla="*/ 2147483646 h 91"/>
                <a:gd name="T68" fmla="*/ 1151725954 w 97"/>
                <a:gd name="T69" fmla="*/ 2147483646 h 91"/>
                <a:gd name="T70" fmla="*/ 1023757293 w 97"/>
                <a:gd name="T71" fmla="*/ 1736039131 h 91"/>
                <a:gd name="T72" fmla="*/ 1023757293 w 97"/>
                <a:gd name="T73" fmla="*/ 1478843100 h 91"/>
                <a:gd name="T74" fmla="*/ 0 w 97"/>
                <a:gd name="T75" fmla="*/ 2147483646 h 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7"/>
                <a:gd name="T115" fmla="*/ 0 h 91"/>
                <a:gd name="T116" fmla="*/ 97 w 97"/>
                <a:gd name="T117" fmla="*/ 91 h 9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7" h="91">
                  <a:moveTo>
                    <a:pt x="18" y="0"/>
                  </a:moveTo>
                  <a:cubicBezTo>
                    <a:pt x="12" y="0"/>
                    <a:pt x="8" y="4"/>
                    <a:pt x="8" y="10"/>
                  </a:cubicBezTo>
                  <a:cubicBezTo>
                    <a:pt x="8" y="16"/>
                    <a:pt x="12" y="20"/>
                    <a:pt x="18" y="20"/>
                  </a:cubicBezTo>
                  <a:cubicBezTo>
                    <a:pt x="24" y="20"/>
                    <a:pt x="28" y="16"/>
                    <a:pt x="28" y="10"/>
                  </a:cubicBezTo>
                  <a:cubicBezTo>
                    <a:pt x="28" y="4"/>
                    <a:pt x="24" y="0"/>
                    <a:pt x="18" y="0"/>
                  </a:cubicBezTo>
                  <a:close/>
                  <a:moveTo>
                    <a:pt x="41" y="45"/>
                  </a:moveTo>
                  <a:cubicBezTo>
                    <a:pt x="50" y="42"/>
                    <a:pt x="50" y="42"/>
                    <a:pt x="50" y="42"/>
                  </a:cubicBezTo>
                  <a:cubicBezTo>
                    <a:pt x="51" y="41"/>
                    <a:pt x="51" y="41"/>
                    <a:pt x="51" y="41"/>
                  </a:cubicBezTo>
                  <a:cubicBezTo>
                    <a:pt x="52" y="42"/>
                    <a:pt x="52" y="42"/>
                    <a:pt x="52" y="42"/>
                  </a:cubicBezTo>
                  <a:cubicBezTo>
                    <a:pt x="59" y="46"/>
                    <a:pt x="59" y="46"/>
                    <a:pt x="59" y="46"/>
                  </a:cubicBezTo>
                  <a:cubicBezTo>
                    <a:pt x="65" y="29"/>
                    <a:pt x="65" y="29"/>
                    <a:pt x="65" y="29"/>
                  </a:cubicBezTo>
                  <a:cubicBezTo>
                    <a:pt x="66" y="27"/>
                    <a:pt x="66" y="27"/>
                    <a:pt x="66" y="27"/>
                  </a:cubicBezTo>
                  <a:cubicBezTo>
                    <a:pt x="67" y="29"/>
                    <a:pt x="67" y="29"/>
                    <a:pt x="67" y="29"/>
                  </a:cubicBezTo>
                  <a:cubicBezTo>
                    <a:pt x="73" y="34"/>
                    <a:pt x="73" y="34"/>
                    <a:pt x="73" y="34"/>
                  </a:cubicBezTo>
                  <a:cubicBezTo>
                    <a:pt x="81" y="21"/>
                    <a:pt x="81" y="21"/>
                    <a:pt x="81" y="21"/>
                  </a:cubicBezTo>
                  <a:cubicBezTo>
                    <a:pt x="83" y="23"/>
                    <a:pt x="83" y="23"/>
                    <a:pt x="83" y="23"/>
                  </a:cubicBezTo>
                  <a:cubicBezTo>
                    <a:pt x="75" y="38"/>
                    <a:pt x="75" y="38"/>
                    <a:pt x="75" y="38"/>
                  </a:cubicBezTo>
                  <a:cubicBezTo>
                    <a:pt x="73" y="40"/>
                    <a:pt x="73" y="40"/>
                    <a:pt x="73" y="40"/>
                  </a:cubicBezTo>
                  <a:cubicBezTo>
                    <a:pt x="72" y="38"/>
                    <a:pt x="72" y="38"/>
                    <a:pt x="72" y="38"/>
                  </a:cubicBezTo>
                  <a:cubicBezTo>
                    <a:pt x="67" y="33"/>
                    <a:pt x="67" y="33"/>
                    <a:pt x="67" y="33"/>
                  </a:cubicBezTo>
                  <a:cubicBezTo>
                    <a:pt x="61" y="49"/>
                    <a:pt x="61" y="49"/>
                    <a:pt x="61" y="49"/>
                  </a:cubicBezTo>
                  <a:cubicBezTo>
                    <a:pt x="61" y="51"/>
                    <a:pt x="61" y="51"/>
                    <a:pt x="61" y="51"/>
                  </a:cubicBezTo>
                  <a:cubicBezTo>
                    <a:pt x="59" y="50"/>
                    <a:pt x="59" y="50"/>
                    <a:pt x="59" y="50"/>
                  </a:cubicBezTo>
                  <a:cubicBezTo>
                    <a:pt x="51" y="45"/>
                    <a:pt x="51" y="45"/>
                    <a:pt x="51" y="45"/>
                  </a:cubicBezTo>
                  <a:cubicBezTo>
                    <a:pt x="42" y="48"/>
                    <a:pt x="42" y="48"/>
                    <a:pt x="42" y="48"/>
                  </a:cubicBezTo>
                  <a:cubicBezTo>
                    <a:pt x="41" y="45"/>
                    <a:pt x="41" y="45"/>
                    <a:pt x="41" y="45"/>
                  </a:cubicBezTo>
                  <a:close/>
                  <a:moveTo>
                    <a:pt x="43" y="86"/>
                  </a:moveTo>
                  <a:cubicBezTo>
                    <a:pt x="74" y="86"/>
                    <a:pt x="74" y="86"/>
                    <a:pt x="74" y="86"/>
                  </a:cubicBezTo>
                  <a:cubicBezTo>
                    <a:pt x="74" y="91"/>
                    <a:pt x="74" y="91"/>
                    <a:pt x="74" y="91"/>
                  </a:cubicBezTo>
                  <a:cubicBezTo>
                    <a:pt x="43" y="91"/>
                    <a:pt x="43" y="91"/>
                    <a:pt x="43" y="91"/>
                  </a:cubicBezTo>
                  <a:cubicBezTo>
                    <a:pt x="43" y="86"/>
                    <a:pt x="43" y="86"/>
                    <a:pt x="43" y="86"/>
                  </a:cubicBezTo>
                  <a:close/>
                  <a:moveTo>
                    <a:pt x="63" y="68"/>
                  </a:moveTo>
                  <a:cubicBezTo>
                    <a:pt x="93" y="68"/>
                    <a:pt x="93" y="68"/>
                    <a:pt x="93" y="68"/>
                  </a:cubicBezTo>
                  <a:cubicBezTo>
                    <a:pt x="97" y="68"/>
                    <a:pt x="97" y="68"/>
                    <a:pt x="97" y="68"/>
                  </a:cubicBezTo>
                  <a:cubicBezTo>
                    <a:pt x="97" y="64"/>
                    <a:pt x="97" y="64"/>
                    <a:pt x="97" y="64"/>
                  </a:cubicBezTo>
                  <a:cubicBezTo>
                    <a:pt x="97" y="6"/>
                    <a:pt x="97" y="6"/>
                    <a:pt x="97" y="6"/>
                  </a:cubicBezTo>
                  <a:cubicBezTo>
                    <a:pt x="97" y="3"/>
                    <a:pt x="97" y="3"/>
                    <a:pt x="97" y="3"/>
                  </a:cubicBezTo>
                  <a:cubicBezTo>
                    <a:pt x="93" y="3"/>
                    <a:pt x="93" y="3"/>
                    <a:pt x="93" y="3"/>
                  </a:cubicBezTo>
                  <a:cubicBezTo>
                    <a:pt x="34" y="3"/>
                    <a:pt x="34" y="3"/>
                    <a:pt x="34" y="3"/>
                  </a:cubicBezTo>
                  <a:cubicBezTo>
                    <a:pt x="34" y="9"/>
                    <a:pt x="34" y="9"/>
                    <a:pt x="34" y="9"/>
                  </a:cubicBezTo>
                  <a:cubicBezTo>
                    <a:pt x="90" y="9"/>
                    <a:pt x="90" y="9"/>
                    <a:pt x="90" y="9"/>
                  </a:cubicBezTo>
                  <a:cubicBezTo>
                    <a:pt x="90" y="61"/>
                    <a:pt x="90" y="61"/>
                    <a:pt x="90" y="61"/>
                  </a:cubicBezTo>
                  <a:cubicBezTo>
                    <a:pt x="36" y="61"/>
                    <a:pt x="36" y="61"/>
                    <a:pt x="36" y="61"/>
                  </a:cubicBezTo>
                  <a:cubicBezTo>
                    <a:pt x="36" y="68"/>
                    <a:pt x="36" y="68"/>
                    <a:pt x="36" y="68"/>
                  </a:cubicBezTo>
                  <a:cubicBezTo>
                    <a:pt x="54" y="68"/>
                    <a:pt x="54" y="68"/>
                    <a:pt x="54" y="68"/>
                  </a:cubicBezTo>
                  <a:cubicBezTo>
                    <a:pt x="54" y="84"/>
                    <a:pt x="54" y="84"/>
                    <a:pt x="54" y="84"/>
                  </a:cubicBezTo>
                  <a:cubicBezTo>
                    <a:pt x="63" y="84"/>
                    <a:pt x="63" y="84"/>
                    <a:pt x="63" y="84"/>
                  </a:cubicBezTo>
                  <a:cubicBezTo>
                    <a:pt x="63" y="68"/>
                    <a:pt x="63" y="68"/>
                    <a:pt x="63" y="68"/>
                  </a:cubicBezTo>
                  <a:close/>
                  <a:moveTo>
                    <a:pt x="0" y="50"/>
                  </a:moveTo>
                  <a:cubicBezTo>
                    <a:pt x="7" y="55"/>
                    <a:pt x="7" y="55"/>
                    <a:pt x="7" y="55"/>
                  </a:cubicBezTo>
                  <a:cubicBezTo>
                    <a:pt x="5" y="91"/>
                    <a:pt x="5" y="91"/>
                    <a:pt x="5" y="91"/>
                  </a:cubicBezTo>
                  <a:cubicBezTo>
                    <a:pt x="14" y="91"/>
                    <a:pt x="14" y="91"/>
                    <a:pt x="14" y="91"/>
                  </a:cubicBezTo>
                  <a:cubicBezTo>
                    <a:pt x="16" y="60"/>
                    <a:pt x="16" y="60"/>
                    <a:pt x="16" y="60"/>
                  </a:cubicBezTo>
                  <a:cubicBezTo>
                    <a:pt x="20" y="60"/>
                    <a:pt x="20" y="60"/>
                    <a:pt x="20" y="60"/>
                  </a:cubicBezTo>
                  <a:cubicBezTo>
                    <a:pt x="22" y="91"/>
                    <a:pt x="22" y="91"/>
                    <a:pt x="22" y="91"/>
                  </a:cubicBezTo>
                  <a:cubicBezTo>
                    <a:pt x="31" y="91"/>
                    <a:pt x="31" y="91"/>
                    <a:pt x="31" y="91"/>
                  </a:cubicBezTo>
                  <a:cubicBezTo>
                    <a:pt x="29" y="55"/>
                    <a:pt x="29" y="55"/>
                    <a:pt x="29" y="55"/>
                  </a:cubicBezTo>
                  <a:cubicBezTo>
                    <a:pt x="28" y="33"/>
                    <a:pt x="28" y="33"/>
                    <a:pt x="28" y="33"/>
                  </a:cubicBezTo>
                  <a:cubicBezTo>
                    <a:pt x="50" y="32"/>
                    <a:pt x="50" y="32"/>
                    <a:pt x="50" y="32"/>
                  </a:cubicBezTo>
                  <a:cubicBezTo>
                    <a:pt x="55" y="24"/>
                    <a:pt x="55" y="24"/>
                    <a:pt x="55" y="24"/>
                  </a:cubicBezTo>
                  <a:cubicBezTo>
                    <a:pt x="30" y="23"/>
                    <a:pt x="30" y="23"/>
                    <a:pt x="30" y="23"/>
                  </a:cubicBezTo>
                  <a:cubicBezTo>
                    <a:pt x="20" y="23"/>
                    <a:pt x="20" y="23"/>
                    <a:pt x="20" y="23"/>
                  </a:cubicBezTo>
                  <a:cubicBezTo>
                    <a:pt x="20" y="24"/>
                    <a:pt x="20" y="24"/>
                    <a:pt x="20" y="24"/>
                  </a:cubicBezTo>
                  <a:cubicBezTo>
                    <a:pt x="19" y="27"/>
                    <a:pt x="19" y="27"/>
                    <a:pt x="19" y="27"/>
                  </a:cubicBezTo>
                  <a:cubicBezTo>
                    <a:pt x="22" y="43"/>
                    <a:pt x="22" y="43"/>
                    <a:pt x="22" y="43"/>
                  </a:cubicBezTo>
                  <a:cubicBezTo>
                    <a:pt x="18" y="47"/>
                    <a:pt x="18" y="47"/>
                    <a:pt x="18" y="47"/>
                  </a:cubicBezTo>
                  <a:cubicBezTo>
                    <a:pt x="18" y="47"/>
                    <a:pt x="18" y="47"/>
                    <a:pt x="18" y="47"/>
                  </a:cubicBezTo>
                  <a:cubicBezTo>
                    <a:pt x="18" y="47"/>
                    <a:pt x="18" y="47"/>
                    <a:pt x="18" y="47"/>
                  </a:cubicBezTo>
                  <a:cubicBezTo>
                    <a:pt x="18" y="47"/>
                    <a:pt x="18" y="47"/>
                    <a:pt x="18" y="47"/>
                  </a:cubicBezTo>
                  <a:cubicBezTo>
                    <a:pt x="18" y="47"/>
                    <a:pt x="18" y="47"/>
                    <a:pt x="18" y="47"/>
                  </a:cubicBezTo>
                  <a:cubicBezTo>
                    <a:pt x="14" y="43"/>
                    <a:pt x="14" y="43"/>
                    <a:pt x="14" y="43"/>
                  </a:cubicBezTo>
                  <a:cubicBezTo>
                    <a:pt x="16" y="27"/>
                    <a:pt x="16" y="27"/>
                    <a:pt x="16" y="27"/>
                  </a:cubicBezTo>
                  <a:cubicBezTo>
                    <a:pt x="15" y="24"/>
                    <a:pt x="15" y="24"/>
                    <a:pt x="15" y="24"/>
                  </a:cubicBezTo>
                  <a:cubicBezTo>
                    <a:pt x="16" y="23"/>
                    <a:pt x="16" y="23"/>
                    <a:pt x="16" y="23"/>
                  </a:cubicBezTo>
                  <a:cubicBezTo>
                    <a:pt x="5" y="23"/>
                    <a:pt x="5" y="23"/>
                    <a:pt x="5" y="23"/>
                  </a:cubicBezTo>
                  <a:lnTo>
                    <a:pt x="0" y="5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3089" name="组合 3"/>
          <p:cNvGrpSpPr>
            <a:grpSpLocks/>
          </p:cNvGrpSpPr>
          <p:nvPr/>
        </p:nvGrpSpPr>
        <p:grpSpPr bwMode="auto">
          <a:xfrm>
            <a:off x="1735138" y="2787650"/>
            <a:ext cx="1223962" cy="1223963"/>
            <a:chOff x="0" y="0"/>
            <a:chExt cx="1224000" cy="1223998"/>
          </a:xfrm>
        </p:grpSpPr>
        <p:sp>
          <p:nvSpPr>
            <p:cNvPr id="3083" name="椭圆 26"/>
            <p:cNvSpPr>
              <a:spLocks noChangeArrowheads="1"/>
            </p:cNvSpPr>
            <p:nvPr/>
          </p:nvSpPr>
          <p:spPr bwMode="auto">
            <a:xfrm>
              <a:off x="0" y="0"/>
              <a:ext cx="1224000" cy="1223998"/>
            </a:xfrm>
            <a:prstGeom prst="ellipse">
              <a:avLst/>
            </a:prstGeom>
            <a:solidFill>
              <a:schemeClr val="accent1"/>
            </a:solidFill>
            <a:ln w="25400">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3084" name="Freeform 9"/>
            <p:cNvSpPr>
              <a:spLocks noEditPoints="1" noChangeArrowheads="1"/>
            </p:cNvSpPr>
            <p:nvPr/>
          </p:nvSpPr>
          <p:spPr bwMode="auto">
            <a:xfrm>
              <a:off x="210482" y="304117"/>
              <a:ext cx="803035" cy="615763"/>
            </a:xfrm>
            <a:custGeom>
              <a:avLst/>
              <a:gdLst>
                <a:gd name="T0" fmla="*/ 953943808 w 104"/>
                <a:gd name="T1" fmla="*/ 121507967 h 79"/>
                <a:gd name="T2" fmla="*/ 1609776315 w 104"/>
                <a:gd name="T3" fmla="*/ 243015934 h 79"/>
                <a:gd name="T4" fmla="*/ 1132804411 w 104"/>
                <a:gd name="T5" fmla="*/ 2147483646 h 79"/>
                <a:gd name="T6" fmla="*/ 238485952 w 104"/>
                <a:gd name="T7" fmla="*/ 2147483646 h 79"/>
                <a:gd name="T8" fmla="*/ 953943808 w 104"/>
                <a:gd name="T9" fmla="*/ 121507967 h 79"/>
                <a:gd name="T10" fmla="*/ 1073186784 w 104"/>
                <a:gd name="T11" fmla="*/ 2147483646 h 79"/>
                <a:gd name="T12" fmla="*/ 953943808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1579595779 h 79"/>
                <a:gd name="T22" fmla="*/ 2147483646 w 104"/>
                <a:gd name="T23" fmla="*/ 1458087812 h 79"/>
                <a:gd name="T24" fmla="*/ 2147483646 w 104"/>
                <a:gd name="T25" fmla="*/ 1397337725 h 79"/>
                <a:gd name="T26" fmla="*/ 2147483646 w 104"/>
                <a:gd name="T27" fmla="*/ 607539836 h 79"/>
                <a:gd name="T28" fmla="*/ 2147483646 w 104"/>
                <a:gd name="T29" fmla="*/ 546781955 h 79"/>
                <a:gd name="T30" fmla="*/ 2147483646 w 104"/>
                <a:gd name="T31" fmla="*/ 546781955 h 79"/>
                <a:gd name="T32" fmla="*/ 1848262267 w 104"/>
                <a:gd name="T33" fmla="*/ 546781955 h 79"/>
                <a:gd name="T34" fmla="*/ 1848262267 w 104"/>
                <a:gd name="T35" fmla="*/ 1032813824 h 79"/>
                <a:gd name="T36" fmla="*/ 2147483646 w 104"/>
                <a:gd name="T37" fmla="*/ 1032813824 h 79"/>
                <a:gd name="T38" fmla="*/ 2147483646 w 104"/>
                <a:gd name="T39" fmla="*/ 1701103746 h 79"/>
                <a:gd name="T40" fmla="*/ 2147483646 w 104"/>
                <a:gd name="T41" fmla="*/ 1822611713 h 79"/>
                <a:gd name="T42" fmla="*/ 2147483646 w 104"/>
                <a:gd name="T43" fmla="*/ 1822611713 h 79"/>
                <a:gd name="T44" fmla="*/ 2147483646 w 104"/>
                <a:gd name="T45" fmla="*/ 1761861627 h 79"/>
                <a:gd name="T46" fmla="*/ 2147483646 w 104"/>
                <a:gd name="T47" fmla="*/ 2147483646 h 79"/>
                <a:gd name="T48" fmla="*/ 1073186784 w 104"/>
                <a:gd name="T49" fmla="*/ 2147483646 h 79"/>
                <a:gd name="T50" fmla="*/ 2147483646 w 104"/>
                <a:gd name="T51" fmla="*/ 1579595779 h 79"/>
                <a:gd name="T52" fmla="*/ 2147483646 w 104"/>
                <a:gd name="T53" fmla="*/ 1579595779 h 79"/>
                <a:gd name="T54" fmla="*/ 2147483646 w 104"/>
                <a:gd name="T55" fmla="*/ 1093563910 h 79"/>
                <a:gd name="T56" fmla="*/ 2147483646 w 104"/>
                <a:gd name="T57" fmla="*/ 1579595779 h 79"/>
                <a:gd name="T58" fmla="*/ 1907887616 w 104"/>
                <a:gd name="T59" fmla="*/ 2147483646 h 79"/>
                <a:gd name="T60" fmla="*/ 2147483646 w 104"/>
                <a:gd name="T61" fmla="*/ 2147483646 h 79"/>
                <a:gd name="T62" fmla="*/ 2147483646 w 104"/>
                <a:gd name="T63" fmla="*/ 2147483646 h 79"/>
                <a:gd name="T64" fmla="*/ 1907887616 w 104"/>
                <a:gd name="T65" fmla="*/ 2147483646 h 79"/>
                <a:gd name="T66" fmla="*/ 1907887616 w 104"/>
                <a:gd name="T67" fmla="*/ 2147483646 h 79"/>
                <a:gd name="T68" fmla="*/ 1907887616 w 104"/>
                <a:gd name="T69" fmla="*/ 1944119680 h 79"/>
                <a:gd name="T70" fmla="*/ 2147483646 w 104"/>
                <a:gd name="T71" fmla="*/ 1944119680 h 79"/>
                <a:gd name="T72" fmla="*/ 2147483646 w 104"/>
                <a:gd name="T73" fmla="*/ 2126377734 h 79"/>
                <a:gd name="T74" fmla="*/ 1907887616 w 104"/>
                <a:gd name="T75" fmla="*/ 2126377734 h 79"/>
                <a:gd name="T76" fmla="*/ 1907887616 w 104"/>
                <a:gd name="T77" fmla="*/ 1944119680 h 79"/>
                <a:gd name="T78" fmla="*/ 1907887616 w 104"/>
                <a:gd name="T79" fmla="*/ 1336579844 h 79"/>
                <a:gd name="T80" fmla="*/ 2147483646 w 104"/>
                <a:gd name="T81" fmla="*/ 1336579844 h 79"/>
                <a:gd name="T82" fmla="*/ 2147483646 w 104"/>
                <a:gd name="T83" fmla="*/ 1518845692 h 79"/>
                <a:gd name="T84" fmla="*/ 1907887616 w 104"/>
                <a:gd name="T85" fmla="*/ 1518845692 h 79"/>
                <a:gd name="T86" fmla="*/ 1907887616 w 104"/>
                <a:gd name="T87" fmla="*/ 1336579844 h 79"/>
                <a:gd name="T88" fmla="*/ 178860603 w 104"/>
                <a:gd name="T89" fmla="*/ 2147483646 h 79"/>
                <a:gd name="T90" fmla="*/ 536589531 w 104"/>
                <a:gd name="T91" fmla="*/ 2147483646 h 79"/>
                <a:gd name="T92" fmla="*/ 536589531 w 104"/>
                <a:gd name="T93" fmla="*/ 2147483646 h 79"/>
                <a:gd name="T94" fmla="*/ 298103579 w 104"/>
                <a:gd name="T95" fmla="*/ 2147483646 h 79"/>
                <a:gd name="T96" fmla="*/ 119242976 w 104"/>
                <a:gd name="T97" fmla="*/ 2147483646 h 79"/>
                <a:gd name="T98" fmla="*/ 0 w 104"/>
                <a:gd name="T99" fmla="*/ 2147483646 h 79"/>
                <a:gd name="T100" fmla="*/ 178860603 w 104"/>
                <a:gd name="T101" fmla="*/ 2147483646 h 79"/>
                <a:gd name="T102" fmla="*/ 238485952 w 104"/>
                <a:gd name="T103" fmla="*/ 2147483646 h 79"/>
                <a:gd name="T104" fmla="*/ 119242976 w 104"/>
                <a:gd name="T105" fmla="*/ 2147483646 h 79"/>
                <a:gd name="T106" fmla="*/ 715457856 w 104"/>
                <a:gd name="T107" fmla="*/ 2147483646 h 79"/>
                <a:gd name="T108" fmla="*/ 1013561435 w 104"/>
                <a:gd name="T109" fmla="*/ 2147483646 h 79"/>
                <a:gd name="T110" fmla="*/ 238485952 w 104"/>
                <a:gd name="T111" fmla="*/ 2147483646 h 7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4"/>
                <a:gd name="T169" fmla="*/ 0 h 79"/>
                <a:gd name="T170" fmla="*/ 104 w 104"/>
                <a:gd name="T171" fmla="*/ 79 h 7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4" h="79">
                  <a:moveTo>
                    <a:pt x="16" y="2"/>
                  </a:moveTo>
                  <a:cubicBezTo>
                    <a:pt x="21" y="0"/>
                    <a:pt x="24" y="1"/>
                    <a:pt x="27" y="4"/>
                  </a:cubicBezTo>
                  <a:cubicBezTo>
                    <a:pt x="26" y="20"/>
                    <a:pt x="23" y="35"/>
                    <a:pt x="19" y="48"/>
                  </a:cubicBezTo>
                  <a:cubicBezTo>
                    <a:pt x="14" y="47"/>
                    <a:pt x="9" y="46"/>
                    <a:pt x="4" y="45"/>
                  </a:cubicBezTo>
                  <a:cubicBezTo>
                    <a:pt x="6" y="29"/>
                    <a:pt x="10" y="15"/>
                    <a:pt x="16" y="2"/>
                  </a:cubicBezTo>
                  <a:close/>
                  <a:moveTo>
                    <a:pt x="18" y="65"/>
                  </a:moveTo>
                  <a:cubicBezTo>
                    <a:pt x="16" y="72"/>
                    <a:pt x="16" y="72"/>
                    <a:pt x="16" y="72"/>
                  </a:cubicBezTo>
                  <a:cubicBezTo>
                    <a:pt x="69" y="72"/>
                    <a:pt x="74" y="72"/>
                    <a:pt x="101" y="72"/>
                  </a:cubicBezTo>
                  <a:cubicBezTo>
                    <a:pt x="104" y="72"/>
                    <a:pt x="104" y="72"/>
                    <a:pt x="104" y="72"/>
                  </a:cubicBezTo>
                  <a:cubicBezTo>
                    <a:pt x="104" y="68"/>
                    <a:pt x="104" y="68"/>
                    <a:pt x="104" y="68"/>
                  </a:cubicBezTo>
                  <a:cubicBezTo>
                    <a:pt x="104" y="26"/>
                    <a:pt x="104" y="26"/>
                    <a:pt x="104" y="26"/>
                  </a:cubicBezTo>
                  <a:cubicBezTo>
                    <a:pt x="104" y="24"/>
                    <a:pt x="104" y="24"/>
                    <a:pt x="104" y="24"/>
                  </a:cubicBezTo>
                  <a:cubicBezTo>
                    <a:pt x="103" y="23"/>
                    <a:pt x="103" y="23"/>
                    <a:pt x="103" y="23"/>
                  </a:cubicBezTo>
                  <a:cubicBezTo>
                    <a:pt x="90" y="10"/>
                    <a:pt x="90" y="10"/>
                    <a:pt x="90" y="10"/>
                  </a:cubicBezTo>
                  <a:cubicBezTo>
                    <a:pt x="89" y="9"/>
                    <a:pt x="89" y="9"/>
                    <a:pt x="89" y="9"/>
                  </a:cubicBezTo>
                  <a:cubicBezTo>
                    <a:pt x="87" y="9"/>
                    <a:pt x="87" y="9"/>
                    <a:pt x="87" y="9"/>
                  </a:cubicBezTo>
                  <a:cubicBezTo>
                    <a:pt x="31" y="9"/>
                    <a:pt x="31" y="9"/>
                    <a:pt x="31" y="9"/>
                  </a:cubicBezTo>
                  <a:cubicBezTo>
                    <a:pt x="31" y="12"/>
                    <a:pt x="31" y="14"/>
                    <a:pt x="31" y="17"/>
                  </a:cubicBezTo>
                  <a:cubicBezTo>
                    <a:pt x="84" y="17"/>
                    <a:pt x="84" y="17"/>
                    <a:pt x="84" y="17"/>
                  </a:cubicBezTo>
                  <a:cubicBezTo>
                    <a:pt x="83" y="28"/>
                    <a:pt x="83" y="28"/>
                    <a:pt x="83" y="28"/>
                  </a:cubicBezTo>
                  <a:cubicBezTo>
                    <a:pt x="83" y="30"/>
                    <a:pt x="83" y="30"/>
                    <a:pt x="83" y="30"/>
                  </a:cubicBezTo>
                  <a:cubicBezTo>
                    <a:pt x="85" y="30"/>
                    <a:pt x="85" y="30"/>
                    <a:pt x="85" y="30"/>
                  </a:cubicBezTo>
                  <a:cubicBezTo>
                    <a:pt x="97" y="29"/>
                    <a:pt x="97" y="29"/>
                    <a:pt x="97" y="29"/>
                  </a:cubicBezTo>
                  <a:cubicBezTo>
                    <a:pt x="97" y="65"/>
                    <a:pt x="97" y="65"/>
                    <a:pt x="97" y="65"/>
                  </a:cubicBezTo>
                  <a:cubicBezTo>
                    <a:pt x="79" y="65"/>
                    <a:pt x="57" y="65"/>
                    <a:pt x="18" y="65"/>
                  </a:cubicBezTo>
                  <a:close/>
                  <a:moveTo>
                    <a:pt x="95" y="26"/>
                  </a:moveTo>
                  <a:cubicBezTo>
                    <a:pt x="86" y="26"/>
                    <a:pt x="86" y="26"/>
                    <a:pt x="86" y="26"/>
                  </a:cubicBezTo>
                  <a:cubicBezTo>
                    <a:pt x="87" y="18"/>
                    <a:pt x="87" y="18"/>
                    <a:pt x="87" y="18"/>
                  </a:cubicBezTo>
                  <a:cubicBezTo>
                    <a:pt x="95" y="26"/>
                    <a:pt x="95" y="26"/>
                    <a:pt x="95" y="26"/>
                  </a:cubicBezTo>
                  <a:close/>
                  <a:moveTo>
                    <a:pt x="32" y="43"/>
                  </a:moveTo>
                  <a:cubicBezTo>
                    <a:pt x="74" y="43"/>
                    <a:pt x="74" y="43"/>
                    <a:pt x="74" y="43"/>
                  </a:cubicBezTo>
                  <a:cubicBezTo>
                    <a:pt x="74" y="45"/>
                    <a:pt x="74" y="45"/>
                    <a:pt x="74" y="45"/>
                  </a:cubicBezTo>
                  <a:cubicBezTo>
                    <a:pt x="32" y="45"/>
                    <a:pt x="32" y="45"/>
                    <a:pt x="32" y="45"/>
                  </a:cubicBezTo>
                  <a:cubicBezTo>
                    <a:pt x="32" y="43"/>
                    <a:pt x="32" y="43"/>
                    <a:pt x="32" y="43"/>
                  </a:cubicBezTo>
                  <a:close/>
                  <a:moveTo>
                    <a:pt x="32" y="32"/>
                  </a:moveTo>
                  <a:cubicBezTo>
                    <a:pt x="71" y="32"/>
                    <a:pt x="71" y="32"/>
                    <a:pt x="71" y="32"/>
                  </a:cubicBezTo>
                  <a:cubicBezTo>
                    <a:pt x="71" y="35"/>
                    <a:pt x="71" y="35"/>
                    <a:pt x="71" y="35"/>
                  </a:cubicBezTo>
                  <a:cubicBezTo>
                    <a:pt x="32" y="35"/>
                    <a:pt x="32" y="35"/>
                    <a:pt x="32" y="35"/>
                  </a:cubicBezTo>
                  <a:cubicBezTo>
                    <a:pt x="32" y="32"/>
                    <a:pt x="32" y="32"/>
                    <a:pt x="32" y="32"/>
                  </a:cubicBezTo>
                  <a:close/>
                  <a:moveTo>
                    <a:pt x="32" y="22"/>
                  </a:moveTo>
                  <a:cubicBezTo>
                    <a:pt x="71" y="22"/>
                    <a:pt x="71" y="22"/>
                    <a:pt x="71" y="22"/>
                  </a:cubicBezTo>
                  <a:cubicBezTo>
                    <a:pt x="71" y="25"/>
                    <a:pt x="71" y="25"/>
                    <a:pt x="71" y="25"/>
                  </a:cubicBezTo>
                  <a:cubicBezTo>
                    <a:pt x="32" y="25"/>
                    <a:pt x="32" y="25"/>
                    <a:pt x="32" y="25"/>
                  </a:cubicBezTo>
                  <a:cubicBezTo>
                    <a:pt x="32" y="22"/>
                    <a:pt x="32" y="22"/>
                    <a:pt x="32" y="22"/>
                  </a:cubicBezTo>
                  <a:close/>
                  <a:moveTo>
                    <a:pt x="3" y="66"/>
                  </a:moveTo>
                  <a:cubicBezTo>
                    <a:pt x="9" y="68"/>
                    <a:pt x="9" y="68"/>
                    <a:pt x="9" y="68"/>
                  </a:cubicBezTo>
                  <a:cubicBezTo>
                    <a:pt x="9" y="74"/>
                    <a:pt x="9" y="74"/>
                    <a:pt x="9" y="74"/>
                  </a:cubicBezTo>
                  <a:cubicBezTo>
                    <a:pt x="5" y="79"/>
                    <a:pt x="5" y="79"/>
                    <a:pt x="5" y="79"/>
                  </a:cubicBezTo>
                  <a:cubicBezTo>
                    <a:pt x="4" y="79"/>
                    <a:pt x="3" y="79"/>
                    <a:pt x="2" y="78"/>
                  </a:cubicBezTo>
                  <a:cubicBezTo>
                    <a:pt x="0" y="72"/>
                    <a:pt x="0" y="72"/>
                    <a:pt x="0" y="72"/>
                  </a:cubicBezTo>
                  <a:cubicBezTo>
                    <a:pt x="3" y="66"/>
                    <a:pt x="3" y="66"/>
                    <a:pt x="3" y="66"/>
                  </a:cubicBezTo>
                  <a:close/>
                  <a:moveTo>
                    <a:pt x="4" y="48"/>
                  </a:moveTo>
                  <a:cubicBezTo>
                    <a:pt x="3" y="53"/>
                    <a:pt x="3" y="59"/>
                    <a:pt x="2" y="65"/>
                  </a:cubicBezTo>
                  <a:cubicBezTo>
                    <a:pt x="5" y="65"/>
                    <a:pt x="9" y="66"/>
                    <a:pt x="12" y="67"/>
                  </a:cubicBezTo>
                  <a:cubicBezTo>
                    <a:pt x="14" y="61"/>
                    <a:pt x="15" y="56"/>
                    <a:pt x="17" y="51"/>
                  </a:cubicBezTo>
                  <a:cubicBezTo>
                    <a:pt x="13" y="50"/>
                    <a:pt x="9" y="49"/>
                    <a:pt x="4" y="48"/>
                  </a:cubicBez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cxnSp>
        <p:nvCxnSpPr>
          <p:cNvPr id="25" name="直接连接符 24"/>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27" name="表格 26"/>
          <p:cNvGraphicFramePr>
            <a:graphicFrameLocks noGrp="1"/>
          </p:cNvGraphicFramePr>
          <p:nvPr>
            <p:extLst>
              <p:ext uri="{D42A27DB-BD31-4B8C-83A1-F6EECF244321}">
                <p14:modId xmlns:p14="http://schemas.microsoft.com/office/powerpoint/2010/main" val="96717027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22" name="图片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3081"/>
                                        </p:tgtEl>
                                        <p:attrNameLst>
                                          <p:attrName>style.visibility</p:attrName>
                                        </p:attrNameLst>
                                      </p:cBhvr>
                                      <p:to>
                                        <p:strVal val="visible"/>
                                      </p:to>
                                    </p:set>
                                    <p:animEffect>
                                      <p:cBhvr>
                                        <p:cTn id="7" dur="500"/>
                                        <p:tgtEl>
                                          <p:spTgt spid="3081"/>
                                        </p:tgtEl>
                                      </p:cBhvr>
                                    </p:animEffect>
                                  </p:childTnLst>
                                </p:cTn>
                              </p:par>
                              <p:par>
                                <p:cTn id="8" presetID="22" presetClass="entr" presetSubtype="2" fill="hold" nodeType="withEffect">
                                  <p:stCondLst>
                                    <p:cond delay="0"/>
                                  </p:stCondLst>
                                  <p:childTnLst>
                                    <p:set>
                                      <p:cBhvr>
                                        <p:cTn id="9" dur="1" fill="hold">
                                          <p:stCondLst>
                                            <p:cond delay="0"/>
                                          </p:stCondLst>
                                        </p:cTn>
                                        <p:tgtEl>
                                          <p:spTgt spid="3078"/>
                                        </p:tgtEl>
                                        <p:attrNameLst>
                                          <p:attrName>style.visibility</p:attrName>
                                        </p:attrNameLst>
                                      </p:cBhvr>
                                      <p:to>
                                        <p:strVal val="visible"/>
                                      </p:to>
                                    </p:set>
                                    <p:animEffect>
                                      <p:cBhvr>
                                        <p:cTn id="10" dur="500"/>
                                        <p:tgtEl>
                                          <p:spTgt spid="3078"/>
                                        </p:tgtEl>
                                      </p:cBhvr>
                                    </p:animEffect>
                                  </p:childTnLst>
                                </p:cTn>
                              </p:par>
                              <p:par>
                                <p:cTn id="11" presetID="10" presetClass="entr" presetSubtype="0" fill="hold" grpId="0" nodeType="withEffect">
                                  <p:stCondLst>
                                    <p:cond delay="400"/>
                                  </p:stCondLst>
                                  <p:childTnLst>
                                    <p:set>
                                      <p:cBhvr>
                                        <p:cTn id="12" dur="1" fill="hold">
                                          <p:stCondLst>
                                            <p:cond delay="0"/>
                                          </p:stCondLst>
                                        </p:cTn>
                                        <p:tgtEl>
                                          <p:spTgt spid="3074"/>
                                        </p:tgtEl>
                                        <p:attrNameLst>
                                          <p:attrName>style.visibility</p:attrName>
                                        </p:attrNameLst>
                                      </p:cBhvr>
                                      <p:to>
                                        <p:strVal val="visible"/>
                                      </p:to>
                                    </p:set>
                                    <p:anim calcmode="lin" valueType="num">
                                      <p:cBhvr>
                                        <p:cTn id="13" dur="500" fill="hold"/>
                                        <p:tgtEl>
                                          <p:spTgt spid="3074"/>
                                        </p:tgtEl>
                                        <p:attrNameLst>
                                          <p:attrName>ppt_w</p:attrName>
                                        </p:attrNameLst>
                                      </p:cBhvr>
                                      <p:tavLst>
                                        <p:tav tm="0">
                                          <p:val>
                                            <p:fltVal val="0"/>
                                          </p:val>
                                        </p:tav>
                                        <p:tav tm="100000">
                                          <p:val>
                                            <p:strVal val="#ppt_w"/>
                                          </p:val>
                                        </p:tav>
                                      </p:tavLst>
                                    </p:anim>
                                    <p:anim calcmode="lin" valueType="num">
                                      <p:cBhvr>
                                        <p:cTn id="14" dur="500" fill="hold"/>
                                        <p:tgtEl>
                                          <p:spTgt spid="3074"/>
                                        </p:tgtEl>
                                        <p:attrNameLst>
                                          <p:attrName>ppt_h</p:attrName>
                                        </p:attrNameLst>
                                      </p:cBhvr>
                                      <p:tavLst>
                                        <p:tav tm="0">
                                          <p:val>
                                            <p:fltVal val="0"/>
                                          </p:val>
                                        </p:tav>
                                        <p:tav tm="100000">
                                          <p:val>
                                            <p:strVal val="#ppt_h"/>
                                          </p:val>
                                        </p:tav>
                                      </p:tavLst>
                                    </p:anim>
                                    <p:animEffect>
                                      <p:cBhvr>
                                        <p:cTn id="15" dur="500"/>
                                        <p:tgtEl>
                                          <p:spTgt spid="3074"/>
                                        </p:tgtEl>
                                      </p:cBhvr>
                                    </p:animEffect>
                                  </p:childTnLst>
                                </p:cTn>
                              </p:par>
                              <p:par>
                                <p:cTn id="16" presetID="10" presetClass="entr" presetSubtype="0" fill="hold" grpId="0" nodeType="withEffect">
                                  <p:stCondLst>
                                    <p:cond delay="400"/>
                                  </p:stCondLst>
                                  <p:childTnLst>
                                    <p:set>
                                      <p:cBhvr>
                                        <p:cTn id="17" dur="1" fill="hold">
                                          <p:stCondLst>
                                            <p:cond delay="0"/>
                                          </p:stCondLst>
                                        </p:cTn>
                                        <p:tgtEl>
                                          <p:spTgt spid="3076"/>
                                        </p:tgtEl>
                                        <p:attrNameLst>
                                          <p:attrName>style.visibility</p:attrName>
                                        </p:attrNameLst>
                                      </p:cBhvr>
                                      <p:to>
                                        <p:strVal val="visible"/>
                                      </p:to>
                                    </p:set>
                                    <p:anim calcmode="lin" valueType="num">
                                      <p:cBhvr>
                                        <p:cTn id="18" dur="500" fill="hold"/>
                                        <p:tgtEl>
                                          <p:spTgt spid="3076"/>
                                        </p:tgtEl>
                                        <p:attrNameLst>
                                          <p:attrName>ppt_w</p:attrName>
                                        </p:attrNameLst>
                                      </p:cBhvr>
                                      <p:tavLst>
                                        <p:tav tm="0">
                                          <p:val>
                                            <p:fltVal val="0"/>
                                          </p:val>
                                        </p:tav>
                                        <p:tav tm="100000">
                                          <p:val>
                                            <p:strVal val="#ppt_w"/>
                                          </p:val>
                                        </p:tav>
                                      </p:tavLst>
                                    </p:anim>
                                    <p:anim calcmode="lin" valueType="num">
                                      <p:cBhvr>
                                        <p:cTn id="19" dur="500" fill="hold"/>
                                        <p:tgtEl>
                                          <p:spTgt spid="3076"/>
                                        </p:tgtEl>
                                        <p:attrNameLst>
                                          <p:attrName>ppt_h</p:attrName>
                                        </p:attrNameLst>
                                      </p:cBhvr>
                                      <p:tavLst>
                                        <p:tav tm="0">
                                          <p:val>
                                            <p:fltVal val="0"/>
                                          </p:val>
                                        </p:tav>
                                        <p:tav tm="100000">
                                          <p:val>
                                            <p:strVal val="#ppt_h"/>
                                          </p:val>
                                        </p:tav>
                                      </p:tavLst>
                                    </p:anim>
                                    <p:animEffect>
                                      <p:cBhvr>
                                        <p:cTn id="20" dur="500"/>
                                        <p:tgtEl>
                                          <p:spTgt spid="3076"/>
                                        </p:tgtEl>
                                      </p:cBhvr>
                                    </p:animEffect>
                                  </p:childTnLst>
                                </p:cTn>
                              </p:par>
                              <p:par>
                                <p:cTn id="21" presetID="10" presetClass="entr" presetSubtype="0" fill="hold" grpId="0" nodeType="withEffect">
                                  <p:stCondLst>
                                    <p:cond delay="400"/>
                                  </p:stCondLst>
                                  <p:childTnLst>
                                    <p:set>
                                      <p:cBhvr>
                                        <p:cTn id="22" dur="1" fill="hold">
                                          <p:stCondLst>
                                            <p:cond delay="0"/>
                                          </p:stCondLst>
                                        </p:cTn>
                                        <p:tgtEl>
                                          <p:spTgt spid="3077"/>
                                        </p:tgtEl>
                                        <p:attrNameLst>
                                          <p:attrName>style.visibility</p:attrName>
                                        </p:attrNameLst>
                                      </p:cBhvr>
                                      <p:to>
                                        <p:strVal val="visible"/>
                                      </p:to>
                                    </p:set>
                                    <p:anim calcmode="lin" valueType="num">
                                      <p:cBhvr>
                                        <p:cTn id="23" dur="500" fill="hold"/>
                                        <p:tgtEl>
                                          <p:spTgt spid="3077"/>
                                        </p:tgtEl>
                                        <p:attrNameLst>
                                          <p:attrName>ppt_w</p:attrName>
                                        </p:attrNameLst>
                                      </p:cBhvr>
                                      <p:tavLst>
                                        <p:tav tm="0">
                                          <p:val>
                                            <p:fltVal val="0"/>
                                          </p:val>
                                        </p:tav>
                                        <p:tav tm="100000">
                                          <p:val>
                                            <p:strVal val="#ppt_w"/>
                                          </p:val>
                                        </p:tav>
                                      </p:tavLst>
                                    </p:anim>
                                    <p:anim calcmode="lin" valueType="num">
                                      <p:cBhvr>
                                        <p:cTn id="24" dur="500" fill="hold"/>
                                        <p:tgtEl>
                                          <p:spTgt spid="3077"/>
                                        </p:tgtEl>
                                        <p:attrNameLst>
                                          <p:attrName>ppt_h</p:attrName>
                                        </p:attrNameLst>
                                      </p:cBhvr>
                                      <p:tavLst>
                                        <p:tav tm="0">
                                          <p:val>
                                            <p:fltVal val="0"/>
                                          </p:val>
                                        </p:tav>
                                        <p:tav tm="100000">
                                          <p:val>
                                            <p:strVal val="#ppt_h"/>
                                          </p:val>
                                        </p:tav>
                                      </p:tavLst>
                                    </p:anim>
                                    <p:animEffect>
                                      <p:cBhvr>
                                        <p:cTn id="25" dur="500"/>
                                        <p:tgtEl>
                                          <p:spTgt spid="3077"/>
                                        </p:tgtEl>
                                      </p:cBhvr>
                                    </p:animEffect>
                                  </p:childTnLst>
                                </p:cTn>
                              </p:par>
                              <p:par>
                                <p:cTn id="26" presetID="10" presetClass="entr" presetSubtype="0" fill="hold" nodeType="withEffect">
                                  <p:stCondLst>
                                    <p:cond delay="400"/>
                                  </p:stCondLst>
                                  <p:childTnLst>
                                    <p:set>
                                      <p:cBhvr>
                                        <p:cTn id="27" dur="1" fill="hold">
                                          <p:stCondLst>
                                            <p:cond delay="0"/>
                                          </p:stCondLst>
                                        </p:cTn>
                                        <p:tgtEl>
                                          <p:spTgt spid="3086"/>
                                        </p:tgtEl>
                                        <p:attrNameLst>
                                          <p:attrName>style.visibility</p:attrName>
                                        </p:attrNameLst>
                                      </p:cBhvr>
                                      <p:to>
                                        <p:strVal val="visible"/>
                                      </p:to>
                                    </p:set>
                                    <p:anim calcmode="lin" valueType="num">
                                      <p:cBhvr>
                                        <p:cTn id="28" dur="500" fill="hold"/>
                                        <p:tgtEl>
                                          <p:spTgt spid="3086"/>
                                        </p:tgtEl>
                                        <p:attrNameLst>
                                          <p:attrName>ppt_w</p:attrName>
                                        </p:attrNameLst>
                                      </p:cBhvr>
                                      <p:tavLst>
                                        <p:tav tm="0">
                                          <p:val>
                                            <p:fltVal val="0"/>
                                          </p:val>
                                        </p:tav>
                                        <p:tav tm="100000">
                                          <p:val>
                                            <p:strVal val="#ppt_w"/>
                                          </p:val>
                                        </p:tav>
                                      </p:tavLst>
                                    </p:anim>
                                    <p:anim calcmode="lin" valueType="num">
                                      <p:cBhvr>
                                        <p:cTn id="29" dur="500" fill="hold"/>
                                        <p:tgtEl>
                                          <p:spTgt spid="3086"/>
                                        </p:tgtEl>
                                        <p:attrNameLst>
                                          <p:attrName>ppt_h</p:attrName>
                                        </p:attrNameLst>
                                      </p:cBhvr>
                                      <p:tavLst>
                                        <p:tav tm="0">
                                          <p:val>
                                            <p:fltVal val="0"/>
                                          </p:val>
                                        </p:tav>
                                        <p:tav tm="100000">
                                          <p:val>
                                            <p:strVal val="#ppt_h"/>
                                          </p:val>
                                        </p:tav>
                                      </p:tavLst>
                                    </p:anim>
                                    <p:animEffect>
                                      <p:cBhvr>
                                        <p:cTn id="30" dur="500"/>
                                        <p:tgtEl>
                                          <p:spTgt spid="3086"/>
                                        </p:tgtEl>
                                      </p:cBhvr>
                                    </p:animEffect>
                                  </p:childTnLst>
                                </p:cTn>
                              </p:par>
                              <p:par>
                                <p:cTn id="31" presetID="10" presetClass="entr" presetSubtype="0" fill="hold" nodeType="withEffect">
                                  <p:stCondLst>
                                    <p:cond delay="400"/>
                                  </p:stCondLst>
                                  <p:childTnLst>
                                    <p:set>
                                      <p:cBhvr>
                                        <p:cTn id="32" dur="1" fill="hold">
                                          <p:stCondLst>
                                            <p:cond delay="0"/>
                                          </p:stCondLst>
                                        </p:cTn>
                                        <p:tgtEl>
                                          <p:spTgt spid="3089"/>
                                        </p:tgtEl>
                                        <p:attrNameLst>
                                          <p:attrName>style.visibility</p:attrName>
                                        </p:attrNameLst>
                                      </p:cBhvr>
                                      <p:to>
                                        <p:strVal val="visible"/>
                                      </p:to>
                                    </p:set>
                                    <p:anim calcmode="lin" valueType="num">
                                      <p:cBhvr>
                                        <p:cTn id="33" dur="500" fill="hold"/>
                                        <p:tgtEl>
                                          <p:spTgt spid="3089"/>
                                        </p:tgtEl>
                                        <p:attrNameLst>
                                          <p:attrName>ppt_w</p:attrName>
                                        </p:attrNameLst>
                                      </p:cBhvr>
                                      <p:tavLst>
                                        <p:tav tm="0">
                                          <p:val>
                                            <p:fltVal val="0"/>
                                          </p:val>
                                        </p:tav>
                                        <p:tav tm="100000">
                                          <p:val>
                                            <p:strVal val="#ppt_w"/>
                                          </p:val>
                                        </p:tav>
                                      </p:tavLst>
                                    </p:anim>
                                    <p:anim calcmode="lin" valueType="num">
                                      <p:cBhvr>
                                        <p:cTn id="34" dur="500" fill="hold"/>
                                        <p:tgtEl>
                                          <p:spTgt spid="3089"/>
                                        </p:tgtEl>
                                        <p:attrNameLst>
                                          <p:attrName>ppt_h</p:attrName>
                                        </p:attrNameLst>
                                      </p:cBhvr>
                                      <p:tavLst>
                                        <p:tav tm="0">
                                          <p:val>
                                            <p:fltVal val="0"/>
                                          </p:val>
                                        </p:tav>
                                        <p:tav tm="100000">
                                          <p:val>
                                            <p:strVal val="#ppt_h"/>
                                          </p:val>
                                        </p:tav>
                                      </p:tavLst>
                                    </p:anim>
                                    <p:animEffect>
                                      <p:cBhvr>
                                        <p:cTn id="35" dur="500"/>
                                        <p:tgtEl>
                                          <p:spTgt spid="3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autoUpdateAnimBg="0"/>
      <p:bldP spid="3076" grpId="0" bldLvl="0" autoUpdateAnimBg="0"/>
      <p:bldP spid="3077" grpId="0" bldLvl="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组合 18"/>
          <p:cNvGrpSpPr>
            <a:grpSpLocks noChangeAspect="1"/>
          </p:cNvGrpSpPr>
          <p:nvPr/>
        </p:nvGrpSpPr>
        <p:grpSpPr bwMode="auto">
          <a:xfrm>
            <a:off x="611188" y="260350"/>
            <a:ext cx="665162" cy="665163"/>
            <a:chOff x="0" y="0"/>
            <a:chExt cx="666069" cy="664458"/>
          </a:xfrm>
        </p:grpSpPr>
        <p:sp>
          <p:nvSpPr>
            <p:cNvPr id="12307"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2308"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12293" name="文本框 17"/>
          <p:cNvSpPr>
            <a:spLocks noChangeArrowheads="1"/>
          </p:cNvSpPr>
          <p:nvPr/>
        </p:nvSpPr>
        <p:spPr bwMode="auto">
          <a:xfrm>
            <a:off x="1419225" y="361950"/>
            <a:ext cx="7113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我们的云服务器能干什么？</a:t>
            </a:r>
          </a:p>
        </p:txBody>
      </p:sp>
      <p:sp>
        <p:nvSpPr>
          <p:cNvPr id="12294" name="直接连接符 34"/>
          <p:cNvSpPr>
            <a:spLocks noChangeShapeType="1"/>
          </p:cNvSpPr>
          <p:nvPr/>
        </p:nvSpPr>
        <p:spPr bwMode="auto">
          <a:xfrm>
            <a:off x="-42863" y="3429000"/>
            <a:ext cx="918686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2295" name="组合 35"/>
          <p:cNvGrpSpPr>
            <a:grpSpLocks/>
          </p:cNvGrpSpPr>
          <p:nvPr/>
        </p:nvGrpSpPr>
        <p:grpSpPr bwMode="auto">
          <a:xfrm>
            <a:off x="611188" y="1417638"/>
            <a:ext cx="2103437" cy="4419600"/>
            <a:chOff x="0" y="0"/>
            <a:chExt cx="2104056" cy="4419596"/>
          </a:xfrm>
        </p:grpSpPr>
        <p:sp>
          <p:nvSpPr>
            <p:cNvPr id="12305" name="任意多边形 36"/>
            <p:cNvSpPr>
              <a:spLocks noChangeArrowheads="1"/>
            </p:cNvSpPr>
            <p:nvPr/>
          </p:nvSpPr>
          <p:spPr bwMode="auto">
            <a:xfrm>
              <a:off x="0" y="0"/>
              <a:ext cx="2104056" cy="4419596"/>
            </a:xfrm>
            <a:custGeom>
              <a:avLst/>
              <a:gdLst>
                <a:gd name="T0" fmla="*/ 0 w 10000"/>
                <a:gd name="T1" fmla="*/ 0 h 10000"/>
                <a:gd name="T2" fmla="*/ 442705165 w 10000"/>
                <a:gd name="T3" fmla="*/ 0 h 10000"/>
                <a:gd name="T4" fmla="*/ 354164174 w 10000"/>
                <a:gd name="T5" fmla="*/ 1953282880 h 10000"/>
                <a:gd name="T6" fmla="*/ 88540991 w 10000"/>
                <a:gd name="T7" fmla="*/ 195328288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10000"/>
                  </a:moveTo>
                  <a:lnTo>
                    <a:pt x="0" y="0"/>
                  </a:lnTo>
                  <a:lnTo>
                    <a:pt x="10000" y="2000"/>
                  </a:lnTo>
                  <a:lnTo>
                    <a:pt x="10000" y="8000"/>
                  </a:lnTo>
                  <a:lnTo>
                    <a:pt x="0" y="10000"/>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b="1">
                <a:solidFill>
                  <a:srgbClr val="FFFFFF"/>
                </a:solidFill>
                <a:latin typeface="Arial" panose="020B0604020202020204" pitchFamily="34" charset="0"/>
                <a:ea typeface="微软雅黑" panose="020B0503020204020204" pitchFamily="34" charset="-122"/>
                <a:sym typeface="Arial" panose="020B0604020202020204" pitchFamily="34" charset="0"/>
              </a:endParaRPr>
            </a:p>
            <a:p>
              <a:pPr lvl="1"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a:p>
              <a:pPr lvl="1"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2306" name="矩形 37"/>
            <p:cNvSpPr>
              <a:spLocks noChangeArrowheads="1"/>
            </p:cNvSpPr>
            <p:nvPr/>
          </p:nvSpPr>
          <p:spPr bwMode="auto">
            <a:xfrm>
              <a:off x="1" y="1471134"/>
              <a:ext cx="2088356" cy="733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048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205000"/>
                </a:lnSpc>
                <a:spcBef>
                  <a:spcPct val="0"/>
                </a:spcBef>
                <a:buFont typeface="Arial" panose="020B0604020202020204" pitchFamily="34" charset="0"/>
                <a:buNone/>
              </a:pPr>
              <a:r>
                <a:rPr lang="en-US" altLang="zh-CN" sz="2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WEB</a:t>
              </a:r>
              <a:r>
                <a:rPr lang="zh-CN" altLang="en-US" sz="2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应用</a:t>
              </a:r>
              <a:endPar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2298" name="组合 42"/>
          <p:cNvGrpSpPr>
            <a:grpSpLocks/>
          </p:cNvGrpSpPr>
          <p:nvPr/>
        </p:nvGrpSpPr>
        <p:grpSpPr bwMode="auto">
          <a:xfrm>
            <a:off x="3482975" y="1403350"/>
            <a:ext cx="2105025" cy="4419600"/>
            <a:chOff x="0" y="0"/>
            <a:chExt cx="2104056" cy="4419596"/>
          </a:xfrm>
        </p:grpSpPr>
        <p:sp>
          <p:nvSpPr>
            <p:cNvPr id="12303" name="任意多边形 43"/>
            <p:cNvSpPr>
              <a:spLocks noChangeArrowheads="1"/>
            </p:cNvSpPr>
            <p:nvPr/>
          </p:nvSpPr>
          <p:spPr bwMode="auto">
            <a:xfrm>
              <a:off x="0" y="0"/>
              <a:ext cx="2104056" cy="4419596"/>
            </a:xfrm>
            <a:custGeom>
              <a:avLst/>
              <a:gdLst>
                <a:gd name="T0" fmla="*/ 0 w 10000"/>
                <a:gd name="T1" fmla="*/ 0 h 10000"/>
                <a:gd name="T2" fmla="*/ 442705165 w 10000"/>
                <a:gd name="T3" fmla="*/ 0 h 10000"/>
                <a:gd name="T4" fmla="*/ 354164174 w 10000"/>
                <a:gd name="T5" fmla="*/ 1953282880 h 10000"/>
                <a:gd name="T6" fmla="*/ 88540991 w 10000"/>
                <a:gd name="T7" fmla="*/ 195328288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10000"/>
                  </a:moveTo>
                  <a:lnTo>
                    <a:pt x="0" y="0"/>
                  </a:lnTo>
                  <a:lnTo>
                    <a:pt x="10000" y="2000"/>
                  </a:lnTo>
                  <a:lnTo>
                    <a:pt x="10000" y="8000"/>
                  </a:lnTo>
                  <a:lnTo>
                    <a:pt x="0" y="10000"/>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b="1">
                <a:solidFill>
                  <a:srgbClr val="FFFFFF"/>
                </a:solidFill>
                <a:latin typeface="Arial" panose="020B0604020202020204" pitchFamily="34" charset="0"/>
                <a:ea typeface="微软雅黑" panose="020B0503020204020204" pitchFamily="34" charset="-122"/>
                <a:sym typeface="Arial" panose="020B0604020202020204" pitchFamily="34" charset="0"/>
              </a:endParaRPr>
            </a:p>
            <a:p>
              <a:pPr lvl="1"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a:p>
              <a:pPr lvl="1"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 name="矩形 44"/>
            <p:cNvSpPr>
              <a:spLocks noChangeArrowheads="1"/>
            </p:cNvSpPr>
            <p:nvPr/>
          </p:nvSpPr>
          <p:spPr bwMode="auto">
            <a:xfrm>
              <a:off x="15700" y="1471134"/>
              <a:ext cx="2088356" cy="733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048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205000"/>
                </a:lnSpc>
                <a:spcBef>
                  <a:spcPct val="0"/>
                </a:spcBef>
                <a:buFont typeface="Arial" panose="020B0604020202020204" pitchFamily="34" charset="0"/>
                <a:buNone/>
              </a:pPr>
              <a:r>
                <a:rPr lang="zh-CN" altLang="en-US" sz="24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数据存储</a:t>
              </a:r>
              <a:endPar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2301" name="组合 45"/>
          <p:cNvGrpSpPr>
            <a:grpSpLocks/>
          </p:cNvGrpSpPr>
          <p:nvPr/>
        </p:nvGrpSpPr>
        <p:grpSpPr bwMode="auto">
          <a:xfrm>
            <a:off x="6461125" y="1417638"/>
            <a:ext cx="2103438" cy="4419600"/>
            <a:chOff x="0" y="0"/>
            <a:chExt cx="2104056" cy="4419596"/>
          </a:xfrm>
        </p:grpSpPr>
        <p:sp>
          <p:nvSpPr>
            <p:cNvPr id="3" name="任意多边形 46"/>
            <p:cNvSpPr>
              <a:spLocks noChangeArrowheads="1"/>
            </p:cNvSpPr>
            <p:nvPr/>
          </p:nvSpPr>
          <p:spPr bwMode="auto">
            <a:xfrm>
              <a:off x="0" y="0"/>
              <a:ext cx="2104056" cy="4419596"/>
            </a:xfrm>
            <a:custGeom>
              <a:avLst/>
              <a:gdLst>
                <a:gd name="T0" fmla="*/ 0 w 10000"/>
                <a:gd name="T1" fmla="*/ 0 h 10000"/>
                <a:gd name="T2" fmla="*/ 442705165 w 10000"/>
                <a:gd name="T3" fmla="*/ 0 h 10000"/>
                <a:gd name="T4" fmla="*/ 354164174 w 10000"/>
                <a:gd name="T5" fmla="*/ 1953282880 h 10000"/>
                <a:gd name="T6" fmla="*/ 88540991 w 10000"/>
                <a:gd name="T7" fmla="*/ 195328288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10000"/>
                  </a:moveTo>
                  <a:lnTo>
                    <a:pt x="0" y="0"/>
                  </a:lnTo>
                  <a:lnTo>
                    <a:pt x="10000" y="2000"/>
                  </a:lnTo>
                  <a:lnTo>
                    <a:pt x="10000" y="8000"/>
                  </a:lnTo>
                  <a:lnTo>
                    <a:pt x="0" y="10000"/>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b="1">
                <a:solidFill>
                  <a:srgbClr val="FFFFFF"/>
                </a:solidFill>
                <a:latin typeface="Arial" panose="020B0604020202020204" pitchFamily="34" charset="0"/>
                <a:ea typeface="微软雅黑" panose="020B0503020204020204" pitchFamily="34" charset="-122"/>
                <a:sym typeface="Arial" panose="020B0604020202020204" pitchFamily="34" charset="0"/>
              </a:endParaRPr>
            </a:p>
            <a:p>
              <a:pPr lvl="1"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a:p>
              <a:pPr lvl="1"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2302" name="矩形 47"/>
            <p:cNvSpPr>
              <a:spLocks noChangeArrowheads="1"/>
            </p:cNvSpPr>
            <p:nvPr/>
          </p:nvSpPr>
          <p:spPr bwMode="auto">
            <a:xfrm>
              <a:off x="15700" y="1471134"/>
              <a:ext cx="2088356" cy="1477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048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25000"/>
                </a:lnSpc>
                <a:spcBef>
                  <a:spcPct val="0"/>
                </a:spcBef>
                <a:buFont typeface="Arial" panose="020B0604020202020204" pitchFamily="34" charset="0"/>
                <a:buNone/>
              </a:pPr>
              <a:r>
                <a:rPr lang="zh-CN" altLang="en-US" sz="1800"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全面支持政府、企业信息化过程中的各种互联网应用等。。。</a:t>
              </a:r>
              <a:endParaRPr lang="zh-CN" altLang="en-US"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cxnSp>
        <p:nvCxnSpPr>
          <p:cNvPr id="24" name="直接连接符 23"/>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26" name="表格 25"/>
          <p:cNvGraphicFramePr>
            <a:graphicFrameLocks noGrp="1"/>
          </p:cNvGraphicFramePr>
          <p:nvPr>
            <p:extLst>
              <p:ext uri="{D42A27DB-BD31-4B8C-83A1-F6EECF244321}">
                <p14:modId xmlns:p14="http://schemas.microsoft.com/office/powerpoint/2010/main" val="3383319172"/>
              </p:ext>
            </p:extLst>
          </p:nvPr>
        </p:nvGraphicFramePr>
        <p:xfrm>
          <a:off x="0" y="6583680"/>
          <a:ext cx="9144000" cy="274320"/>
        </p:xfrm>
        <a:graphic>
          <a:graphicData uri="http://schemas.openxmlformats.org/drawingml/2006/table">
            <a:tbl>
              <a:tblPr firstRow="1" bandRow="1">
                <a:tableStyleId>{5C22544A-7EE6-4342-B048-85BDC9FD1C3A}</a:tableStyleId>
              </a:tblPr>
              <a:tblGrid>
                <a:gridCol w="9144000"/>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9" name="图片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animEffect>
                                      <p:cBhvr>
                                        <p:cTn id="9" dur="500"/>
                                        <p:tgtEl>
                                          <p:spTgt spid="12290"/>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12293"/>
                                        </p:tgtEl>
                                        <p:attrNameLst>
                                          <p:attrName>style.visibility</p:attrName>
                                        </p:attrNameLst>
                                      </p:cBhvr>
                                      <p:to>
                                        <p:strVal val="visible"/>
                                      </p:to>
                                    </p:set>
                                    <p:animEffect>
                                      <p:cBhvr>
                                        <p:cTn id="12" dur="500"/>
                                        <p:tgtEl>
                                          <p:spTgt spid="12293"/>
                                        </p:tgtEl>
                                      </p:cBhvr>
                                    </p:animEffect>
                                  </p:childTnLst>
                                </p:cTn>
                              </p:par>
                              <p:par>
                                <p:cTn id="13" presetID="2" presetClass="entr" presetSubtype="8" fill="hold" nodeType="withEffect">
                                  <p:stCondLst>
                                    <p:cond delay="250"/>
                                  </p:stCondLst>
                                  <p:childTnLst>
                                    <p:set>
                                      <p:cBhvr>
                                        <p:cTn id="14" dur="1" fill="hold">
                                          <p:stCondLst>
                                            <p:cond delay="0"/>
                                          </p:stCondLst>
                                        </p:cTn>
                                        <p:tgtEl>
                                          <p:spTgt spid="12295"/>
                                        </p:tgtEl>
                                        <p:attrNameLst>
                                          <p:attrName>style.visibility</p:attrName>
                                        </p:attrNameLst>
                                      </p:cBhvr>
                                      <p:to>
                                        <p:strVal val="visible"/>
                                      </p:to>
                                    </p:set>
                                    <p:anim calcmode="lin" valueType="num">
                                      <p:cBhvr>
                                        <p:cTn id="15" dur="500" fill="hold"/>
                                        <p:tgtEl>
                                          <p:spTgt spid="12295"/>
                                        </p:tgtEl>
                                        <p:attrNameLst>
                                          <p:attrName>ppt_x</p:attrName>
                                        </p:attrNameLst>
                                      </p:cBhvr>
                                      <p:tavLst>
                                        <p:tav tm="0">
                                          <p:val>
                                            <p:strVal val="0-#ppt_w/2"/>
                                          </p:val>
                                        </p:tav>
                                        <p:tav tm="100000">
                                          <p:val>
                                            <p:strVal val="#ppt_x"/>
                                          </p:val>
                                        </p:tav>
                                      </p:tavLst>
                                    </p:anim>
                                    <p:anim calcmode="lin" valueType="num">
                                      <p:cBhvr>
                                        <p:cTn id="16" dur="500" fill="hold"/>
                                        <p:tgtEl>
                                          <p:spTgt spid="1229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250"/>
                                  </p:stCondLst>
                                  <p:childTnLst>
                                    <p:set>
                                      <p:cBhvr>
                                        <p:cTn id="18" dur="1" fill="hold">
                                          <p:stCondLst>
                                            <p:cond delay="0"/>
                                          </p:stCondLst>
                                        </p:cTn>
                                        <p:tgtEl>
                                          <p:spTgt spid="12298"/>
                                        </p:tgtEl>
                                        <p:attrNameLst>
                                          <p:attrName>style.visibility</p:attrName>
                                        </p:attrNameLst>
                                      </p:cBhvr>
                                      <p:to>
                                        <p:strVal val="visible"/>
                                      </p:to>
                                    </p:set>
                                    <p:anim calcmode="lin" valueType="num">
                                      <p:cBhvr>
                                        <p:cTn id="19" dur="500" fill="hold"/>
                                        <p:tgtEl>
                                          <p:spTgt spid="12298"/>
                                        </p:tgtEl>
                                        <p:attrNameLst>
                                          <p:attrName>ppt_x</p:attrName>
                                        </p:attrNameLst>
                                      </p:cBhvr>
                                      <p:tavLst>
                                        <p:tav tm="0">
                                          <p:val>
                                            <p:strVal val="0-#ppt_w/2"/>
                                          </p:val>
                                        </p:tav>
                                        <p:tav tm="100000">
                                          <p:val>
                                            <p:strVal val="#ppt_x"/>
                                          </p:val>
                                        </p:tav>
                                      </p:tavLst>
                                    </p:anim>
                                    <p:anim calcmode="lin" valueType="num">
                                      <p:cBhvr>
                                        <p:cTn id="20" dur="500" fill="hold"/>
                                        <p:tgtEl>
                                          <p:spTgt spid="12298"/>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250"/>
                                  </p:stCondLst>
                                  <p:childTnLst>
                                    <p:set>
                                      <p:cBhvr>
                                        <p:cTn id="22" dur="1" fill="hold">
                                          <p:stCondLst>
                                            <p:cond delay="0"/>
                                          </p:stCondLst>
                                        </p:cTn>
                                        <p:tgtEl>
                                          <p:spTgt spid="12301"/>
                                        </p:tgtEl>
                                        <p:attrNameLst>
                                          <p:attrName>style.visibility</p:attrName>
                                        </p:attrNameLst>
                                      </p:cBhvr>
                                      <p:to>
                                        <p:strVal val="visible"/>
                                      </p:to>
                                    </p:set>
                                    <p:anim calcmode="lin" valueType="num">
                                      <p:cBhvr>
                                        <p:cTn id="23" dur="500" fill="hold"/>
                                        <p:tgtEl>
                                          <p:spTgt spid="12301"/>
                                        </p:tgtEl>
                                        <p:attrNameLst>
                                          <p:attrName>ppt_x</p:attrName>
                                        </p:attrNameLst>
                                      </p:cBhvr>
                                      <p:tavLst>
                                        <p:tav tm="0">
                                          <p:val>
                                            <p:strVal val="0-#ppt_w/2"/>
                                          </p:val>
                                        </p:tav>
                                        <p:tav tm="100000">
                                          <p:val>
                                            <p:strVal val="#ppt_x"/>
                                          </p:val>
                                        </p:tav>
                                      </p:tavLst>
                                    </p:anim>
                                    <p:anim calcmode="lin" valueType="num">
                                      <p:cBhvr>
                                        <p:cTn id="24" dur="500" fill="hold"/>
                                        <p:tgtEl>
                                          <p:spTgt spid="12301"/>
                                        </p:tgtEl>
                                        <p:attrNameLst>
                                          <p:attrName>ppt_y</p:attrName>
                                        </p:attrNameLst>
                                      </p:cBhvr>
                                      <p:tavLst>
                                        <p:tav tm="0">
                                          <p:val>
                                            <p:strVal val="#ppt_y"/>
                                          </p:val>
                                        </p:tav>
                                        <p:tav tm="100000">
                                          <p:val>
                                            <p:strVal val="#ppt_y"/>
                                          </p:val>
                                        </p:tav>
                                      </p:tavLst>
                                    </p:anim>
                                  </p:childTnLst>
                                </p:cTn>
                              </p:par>
                              <p:par>
                                <p:cTn id="25" presetID="22" presetClass="entr" presetSubtype="8" fill="hold" grpId="0" nodeType="withEffect">
                                  <p:stCondLst>
                                    <p:cond delay="250"/>
                                  </p:stCondLst>
                                  <p:childTnLst>
                                    <p:set>
                                      <p:cBhvr>
                                        <p:cTn id="26" dur="1" fill="hold">
                                          <p:stCondLst>
                                            <p:cond delay="0"/>
                                          </p:stCondLst>
                                        </p:cTn>
                                        <p:tgtEl>
                                          <p:spTgt spid="12294"/>
                                        </p:tgtEl>
                                        <p:attrNameLst>
                                          <p:attrName>style.visibility</p:attrName>
                                        </p:attrNameLst>
                                      </p:cBhvr>
                                      <p:to>
                                        <p:strVal val="visible"/>
                                      </p:to>
                                    </p:set>
                                    <p:animEffect>
                                      <p:cBhvr>
                                        <p:cTn id="27" dur="500"/>
                                        <p:tgtEl>
                                          <p:spTgt spid="122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ldLvl="0" autoUpdateAnimBg="0"/>
      <p:bldP spid="1229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组合 18"/>
          <p:cNvGrpSpPr>
            <a:grpSpLocks noChangeAspect="1"/>
          </p:cNvGrpSpPr>
          <p:nvPr/>
        </p:nvGrpSpPr>
        <p:grpSpPr bwMode="auto">
          <a:xfrm>
            <a:off x="611188" y="260350"/>
            <a:ext cx="665162" cy="665163"/>
            <a:chOff x="0" y="0"/>
            <a:chExt cx="666069" cy="664458"/>
          </a:xfrm>
        </p:grpSpPr>
        <p:sp>
          <p:nvSpPr>
            <p:cNvPr id="13326"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3327"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13317" name="文本框 17"/>
          <p:cNvSpPr>
            <a:spLocks noChangeArrowheads="1"/>
          </p:cNvSpPr>
          <p:nvPr/>
        </p:nvSpPr>
        <p:spPr bwMode="auto">
          <a:xfrm>
            <a:off x="1419225" y="361950"/>
            <a:ext cx="7113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两种类型的云服务器</a:t>
            </a:r>
          </a:p>
        </p:txBody>
      </p:sp>
      <p:grpSp>
        <p:nvGrpSpPr>
          <p:cNvPr id="13318" name="组合 4"/>
          <p:cNvGrpSpPr>
            <a:grpSpLocks/>
          </p:cNvGrpSpPr>
          <p:nvPr/>
        </p:nvGrpSpPr>
        <p:grpSpPr bwMode="auto">
          <a:xfrm>
            <a:off x="611188" y="2581275"/>
            <a:ext cx="7921625" cy="2678113"/>
            <a:chOff x="0" y="0"/>
            <a:chExt cx="7921625" cy="2678872"/>
          </a:xfrm>
        </p:grpSpPr>
        <p:sp>
          <p:nvSpPr>
            <p:cNvPr id="2" name="形状 6"/>
            <p:cNvSpPr>
              <a:spLocks/>
            </p:cNvSpPr>
            <p:nvPr/>
          </p:nvSpPr>
          <p:spPr bwMode="auto">
            <a:xfrm>
              <a:off x="0" y="0"/>
              <a:ext cx="7921625" cy="2678872"/>
            </a:xfrm>
            <a:custGeom>
              <a:avLst/>
              <a:gdLst>
                <a:gd name="T0" fmla="*/ 0 w 7921625"/>
                <a:gd name="T1" fmla="*/ 1116192 h 2678872"/>
                <a:gd name="T2" fmla="*/ 1339436 w 7921625"/>
                <a:gd name="T3" fmla="*/ 0 h 2678872"/>
                <a:gd name="T4" fmla="*/ 1339436 w 7921625"/>
                <a:gd name="T5" fmla="*/ 386454 h 2678872"/>
                <a:gd name="T6" fmla="*/ 3960812 w 7921625"/>
                <a:gd name="T7" fmla="*/ 386454 h 2678872"/>
                <a:gd name="T8" fmla="*/ 3960812 w 7921625"/>
                <a:gd name="T9" fmla="*/ 386454 h 2678872"/>
                <a:gd name="T10" fmla="*/ 4208362 w 7921625"/>
                <a:gd name="T11" fmla="*/ 498075 h 2678872"/>
                <a:gd name="T12" fmla="*/ 3960812 w 7921625"/>
                <a:gd name="T13" fmla="*/ 609696 h 2678872"/>
                <a:gd name="T14" fmla="*/ 3960812 w 7921625"/>
                <a:gd name="T15" fmla="*/ 609696 h 2678872"/>
                <a:gd name="T16" fmla="*/ 4208362 w 7921625"/>
                <a:gd name="T17" fmla="*/ 721317 h 2678872"/>
                <a:gd name="T18" fmla="*/ 3960812 w 7921625"/>
                <a:gd name="T19" fmla="*/ 832938 h 2678872"/>
                <a:gd name="T20" fmla="*/ 6582189 w 7921625"/>
                <a:gd name="T21" fmla="*/ 832941 h 2678872"/>
                <a:gd name="T22" fmla="*/ 6582189 w 7921625"/>
                <a:gd name="T23" fmla="*/ 446487 h 2678872"/>
                <a:gd name="T24" fmla="*/ 7921625 w 7921625"/>
                <a:gd name="T25" fmla="*/ 1562679 h 2678872"/>
                <a:gd name="T26" fmla="*/ 6582189 w 7921625"/>
                <a:gd name="T27" fmla="*/ 2678872 h 2678872"/>
                <a:gd name="T28" fmla="*/ 6582189 w 7921625"/>
                <a:gd name="T29" fmla="*/ 2292417 h 2678872"/>
                <a:gd name="T30" fmla="*/ 3960812 w 7921625"/>
                <a:gd name="T31" fmla="*/ 2292417 h 2678872"/>
                <a:gd name="T32" fmla="*/ 3960812 w 7921625"/>
                <a:gd name="T33" fmla="*/ 2292417 h 2678872"/>
                <a:gd name="T34" fmla="*/ 3713262 w 7921625"/>
                <a:gd name="T35" fmla="*/ 2180796 h 2678872"/>
                <a:gd name="T36" fmla="*/ 3713261 w 7921625"/>
                <a:gd name="T37" fmla="*/ 1845930 h 2678872"/>
                <a:gd name="T38" fmla="*/ 1339436 w 7921625"/>
                <a:gd name="T39" fmla="*/ 1845930 h 2678872"/>
                <a:gd name="T40" fmla="*/ 1339436 w 7921625"/>
                <a:gd name="T41" fmla="*/ 2232384 h 2678872"/>
                <a:gd name="T42" fmla="*/ 0 w 7921625"/>
                <a:gd name="T43" fmla="*/ 1116192 h 2678872"/>
                <a:gd name="T44" fmla="*/ 1339436 w 7921625"/>
                <a:gd name="T45" fmla="*/ 0 h 2678872"/>
                <a:gd name="T46" fmla="*/ 1339436 w 7921625"/>
                <a:gd name="T47" fmla="*/ 386454 h 2678872"/>
                <a:gd name="T48" fmla="*/ 3960812 w 7921625"/>
                <a:gd name="T49" fmla="*/ 386454 h 2678872"/>
                <a:gd name="T50" fmla="*/ 3960812 w 7921625"/>
                <a:gd name="T51" fmla="*/ 386454 h 2678872"/>
                <a:gd name="T52" fmla="*/ 4208362 w 7921625"/>
                <a:gd name="T53" fmla="*/ 498075 h 2678872"/>
                <a:gd name="T54" fmla="*/ 3960812 w 7921625"/>
                <a:gd name="T55" fmla="*/ 609696 h 2678872"/>
                <a:gd name="T56" fmla="*/ 3960812 w 7921625"/>
                <a:gd name="T57" fmla="*/ 609696 h 2678872"/>
                <a:gd name="T58" fmla="*/ 4208362 w 7921625"/>
                <a:gd name="T59" fmla="*/ 721317 h 2678872"/>
                <a:gd name="T60" fmla="*/ 3960812 w 7921625"/>
                <a:gd name="T61" fmla="*/ 832938 h 2678872"/>
                <a:gd name="T62" fmla="*/ 6582189 w 7921625"/>
                <a:gd name="T63" fmla="*/ 832941 h 2678872"/>
                <a:gd name="T64" fmla="*/ 6582189 w 7921625"/>
                <a:gd name="T65" fmla="*/ 446487 h 2678872"/>
                <a:gd name="T66" fmla="*/ 7921625 w 7921625"/>
                <a:gd name="T67" fmla="*/ 1562679 h 2678872"/>
                <a:gd name="T68" fmla="*/ 6582189 w 7921625"/>
                <a:gd name="T69" fmla="*/ 2678872 h 2678872"/>
                <a:gd name="T70" fmla="*/ 6582189 w 7921625"/>
                <a:gd name="T71" fmla="*/ 2292417 h 2678872"/>
                <a:gd name="T72" fmla="*/ 3960812 w 7921625"/>
                <a:gd name="T73" fmla="*/ 2292417 h 2678872"/>
                <a:gd name="T74" fmla="*/ 3960812 w 7921625"/>
                <a:gd name="T75" fmla="*/ 2292417 h 2678872"/>
                <a:gd name="T76" fmla="*/ 3713262 w 7921625"/>
                <a:gd name="T77" fmla="*/ 2180796 h 2678872"/>
                <a:gd name="T78" fmla="*/ 3713261 w 7921625"/>
                <a:gd name="T79" fmla="*/ 1845930 h 2678872"/>
                <a:gd name="T80" fmla="*/ 1339436 w 7921625"/>
                <a:gd name="T81" fmla="*/ 1845930 h 2678872"/>
                <a:gd name="T82" fmla="*/ 1339436 w 7921625"/>
                <a:gd name="T83" fmla="*/ 2232384 h 2678872"/>
                <a:gd name="T84" fmla="*/ 4208363 w 7921625"/>
                <a:gd name="T85" fmla="*/ 498075 h 2678872"/>
                <a:gd name="T86" fmla="*/ 4208363 w 7921625"/>
                <a:gd name="T87" fmla="*/ 832941 h 2678872"/>
                <a:gd name="T88" fmla="*/ 3713261 w 7921625"/>
                <a:gd name="T89" fmla="*/ 721319 h 2678872"/>
                <a:gd name="T90" fmla="*/ 3713261 w 7921625"/>
                <a:gd name="T91" fmla="*/ 1845930 h 267887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921625"/>
                <a:gd name="T139" fmla="*/ 0 h 2678872"/>
                <a:gd name="T140" fmla="*/ 7921625 w 7921625"/>
                <a:gd name="T141" fmla="*/ 2678872 h 267887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921625" h="2678872">
                  <a:moveTo>
                    <a:pt x="0" y="1116192"/>
                  </a:moveTo>
                  <a:lnTo>
                    <a:pt x="1339436" y="0"/>
                  </a:lnTo>
                  <a:lnTo>
                    <a:pt x="1339436" y="386454"/>
                  </a:lnTo>
                  <a:lnTo>
                    <a:pt x="3960812" y="386454"/>
                  </a:lnTo>
                  <a:cubicBezTo>
                    <a:pt x="4097530" y="386454"/>
                    <a:pt x="4208362" y="436428"/>
                    <a:pt x="4208362" y="498075"/>
                  </a:cubicBezTo>
                  <a:cubicBezTo>
                    <a:pt x="4208362" y="559721"/>
                    <a:pt x="4097530" y="609696"/>
                    <a:pt x="3960812" y="609696"/>
                  </a:cubicBezTo>
                  <a:cubicBezTo>
                    <a:pt x="4097530" y="609696"/>
                    <a:pt x="4208362" y="659670"/>
                    <a:pt x="4208362" y="721317"/>
                  </a:cubicBezTo>
                  <a:cubicBezTo>
                    <a:pt x="4208362" y="782963"/>
                    <a:pt x="4097530" y="832938"/>
                    <a:pt x="3960812" y="832938"/>
                  </a:cubicBezTo>
                  <a:lnTo>
                    <a:pt x="6582189" y="832941"/>
                  </a:lnTo>
                  <a:lnTo>
                    <a:pt x="6582189" y="446487"/>
                  </a:lnTo>
                  <a:lnTo>
                    <a:pt x="7921625" y="1562679"/>
                  </a:lnTo>
                  <a:lnTo>
                    <a:pt x="6582189" y="2678872"/>
                  </a:lnTo>
                  <a:lnTo>
                    <a:pt x="6582189" y="2292417"/>
                  </a:lnTo>
                  <a:lnTo>
                    <a:pt x="3960812" y="2292417"/>
                  </a:lnTo>
                  <a:cubicBezTo>
                    <a:pt x="3824093" y="2292417"/>
                    <a:pt x="3713262" y="2242442"/>
                    <a:pt x="3713262" y="2180796"/>
                  </a:cubicBezTo>
                  <a:lnTo>
                    <a:pt x="3713261" y="1845930"/>
                  </a:lnTo>
                  <a:lnTo>
                    <a:pt x="1339436" y="1845930"/>
                  </a:lnTo>
                  <a:lnTo>
                    <a:pt x="1339436" y="2232384"/>
                  </a:lnTo>
                  <a:lnTo>
                    <a:pt x="0" y="1116192"/>
                  </a:lnTo>
                  <a:close/>
                </a:path>
                <a:path w="7921625" h="2678872">
                  <a:moveTo>
                    <a:pt x="0" y="1116192"/>
                  </a:moveTo>
                  <a:lnTo>
                    <a:pt x="1339436" y="0"/>
                  </a:lnTo>
                  <a:lnTo>
                    <a:pt x="1339436" y="386454"/>
                  </a:lnTo>
                  <a:lnTo>
                    <a:pt x="3960812" y="386454"/>
                  </a:lnTo>
                  <a:cubicBezTo>
                    <a:pt x="4097530" y="386454"/>
                    <a:pt x="4208362" y="436428"/>
                    <a:pt x="4208362" y="498075"/>
                  </a:cubicBezTo>
                  <a:cubicBezTo>
                    <a:pt x="4208362" y="559721"/>
                    <a:pt x="4097530" y="609696"/>
                    <a:pt x="3960812" y="609696"/>
                  </a:cubicBezTo>
                  <a:cubicBezTo>
                    <a:pt x="4097530" y="609696"/>
                    <a:pt x="4208362" y="659670"/>
                    <a:pt x="4208362" y="721317"/>
                  </a:cubicBezTo>
                  <a:cubicBezTo>
                    <a:pt x="4208362" y="782963"/>
                    <a:pt x="4097530" y="832938"/>
                    <a:pt x="3960812" y="832938"/>
                  </a:cubicBezTo>
                  <a:lnTo>
                    <a:pt x="6582189" y="832941"/>
                  </a:lnTo>
                  <a:lnTo>
                    <a:pt x="6582189" y="446487"/>
                  </a:lnTo>
                  <a:lnTo>
                    <a:pt x="7921625" y="1562679"/>
                  </a:lnTo>
                  <a:lnTo>
                    <a:pt x="6582189" y="2678872"/>
                  </a:lnTo>
                  <a:lnTo>
                    <a:pt x="6582189" y="2292417"/>
                  </a:lnTo>
                  <a:lnTo>
                    <a:pt x="3960812" y="2292417"/>
                  </a:lnTo>
                  <a:cubicBezTo>
                    <a:pt x="3824093" y="2292417"/>
                    <a:pt x="3713262" y="2242442"/>
                    <a:pt x="3713262" y="2180796"/>
                  </a:cubicBezTo>
                  <a:lnTo>
                    <a:pt x="3713261" y="1845930"/>
                  </a:lnTo>
                  <a:lnTo>
                    <a:pt x="1339436" y="1845930"/>
                  </a:lnTo>
                  <a:lnTo>
                    <a:pt x="1339436" y="2232384"/>
                  </a:lnTo>
                  <a:lnTo>
                    <a:pt x="0" y="1116192"/>
                  </a:lnTo>
                  <a:close/>
                  <a:moveTo>
                    <a:pt x="4208363" y="498075"/>
                  </a:moveTo>
                  <a:lnTo>
                    <a:pt x="4208363" y="832941"/>
                  </a:lnTo>
                  <a:moveTo>
                    <a:pt x="3713261" y="721319"/>
                  </a:moveTo>
                  <a:lnTo>
                    <a:pt x="3713261" y="1845930"/>
                  </a:lnTo>
                </a:path>
              </a:pathLst>
            </a:custGeom>
            <a:solidFill>
              <a:srgbClr val="0070C0"/>
            </a:solidFill>
            <a:ln w="12700" cap="flat" cmpd="sng">
              <a:solidFill>
                <a:srgbClr val="FFFFFF"/>
              </a:solidFill>
              <a:miter lim="800000"/>
              <a:headEnd/>
              <a:tailEnd/>
            </a:ln>
          </p:spPr>
          <p:txBody>
            <a:bodyPr/>
            <a:lstStyle/>
            <a:p>
              <a:endParaRPr lang="zh-CN" altLang="en-US"/>
            </a:p>
          </p:txBody>
        </p:sp>
        <p:sp>
          <p:nvSpPr>
            <p:cNvPr id="13324" name="矩形 37"/>
            <p:cNvSpPr>
              <a:spLocks noChangeArrowheads="1"/>
            </p:cNvSpPr>
            <p:nvPr/>
          </p:nvSpPr>
          <p:spPr bwMode="auto">
            <a:xfrm>
              <a:off x="538925" y="582747"/>
              <a:ext cx="3175145" cy="113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75000"/>
                </a:lnSpc>
                <a:spcBef>
                  <a:spcPct val="0"/>
                </a:spcBef>
                <a:buFont typeface="Arial" panose="020B0604020202020204" pitchFamily="34" charset="0"/>
                <a:buNone/>
              </a:pPr>
              <a:r>
                <a:rPr lang="zh-CN" altLang="en-US" sz="32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套餐云服务器</a:t>
              </a:r>
            </a:p>
          </p:txBody>
        </p:sp>
        <p:sp>
          <p:nvSpPr>
            <p:cNvPr id="13325" name="矩形 38"/>
            <p:cNvSpPr>
              <a:spLocks noChangeArrowheads="1"/>
            </p:cNvSpPr>
            <p:nvPr/>
          </p:nvSpPr>
          <p:spPr bwMode="auto">
            <a:xfrm>
              <a:off x="3960812" y="849367"/>
              <a:ext cx="317514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205000"/>
                </a:lnSpc>
                <a:spcBef>
                  <a:spcPct val="0"/>
                </a:spcBef>
                <a:buFont typeface="Arial" panose="020B0604020202020204" pitchFamily="34" charset="0"/>
                <a:buNone/>
              </a:pPr>
              <a:r>
                <a:rPr lang="zh-CN" altLang="en-US" sz="32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弹性云服务器</a:t>
              </a:r>
            </a:p>
          </p:txBody>
        </p:sp>
      </p:grpSp>
      <p:sp>
        <p:nvSpPr>
          <p:cNvPr id="3" name="Text Box 10"/>
          <p:cNvSpPr txBox="1">
            <a:spLocks noChangeArrowheads="1"/>
          </p:cNvSpPr>
          <p:nvPr/>
        </p:nvSpPr>
        <p:spPr bwMode="auto">
          <a:xfrm>
            <a:off x="639763" y="1430338"/>
            <a:ext cx="78644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a:latin typeface="Arial" panose="020B0604020202020204" pitchFamily="34" charset="0"/>
              </a:rPr>
              <a:t>中网云的服务器主要分为两大类：套餐云服务器以及弹性云服务器</a:t>
            </a:r>
          </a:p>
        </p:txBody>
      </p:sp>
      <p:cxnSp>
        <p:nvCxnSpPr>
          <p:cNvPr id="16" name="直接连接符 15"/>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8" name="表格 17"/>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4" name="图片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Effect>
                                      <p:cBhvr>
                                        <p:cTn id="9" dur="500"/>
                                        <p:tgtEl>
                                          <p:spTgt spid="13314"/>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13317"/>
                                        </p:tgtEl>
                                        <p:attrNameLst>
                                          <p:attrName>style.visibility</p:attrName>
                                        </p:attrNameLst>
                                      </p:cBhvr>
                                      <p:to>
                                        <p:strVal val="visible"/>
                                      </p:to>
                                    </p:set>
                                    <p:animEffect>
                                      <p:cBhvr>
                                        <p:cTn id="12" dur="500"/>
                                        <p:tgtEl>
                                          <p:spTgt spid="13317"/>
                                        </p:tgtEl>
                                      </p:cBhvr>
                                    </p:animEffect>
                                  </p:childTnLst>
                                </p:cTn>
                              </p:par>
                              <p:par>
                                <p:cTn id="13" presetID="16" presetClass="entr" presetSubtype="37" fill="hold" nodeType="withEffect">
                                  <p:stCondLst>
                                    <p:cond delay="250"/>
                                  </p:stCondLst>
                                  <p:childTnLst>
                                    <p:set>
                                      <p:cBhvr>
                                        <p:cTn id="14" dur="1" fill="hold">
                                          <p:stCondLst>
                                            <p:cond delay="0"/>
                                          </p:stCondLst>
                                        </p:cTn>
                                        <p:tgtEl>
                                          <p:spTgt spid="13318"/>
                                        </p:tgtEl>
                                        <p:attrNameLst>
                                          <p:attrName>style.visibility</p:attrName>
                                        </p:attrNameLst>
                                      </p:cBhvr>
                                      <p:to>
                                        <p:strVal val="visible"/>
                                      </p:to>
                                    </p:set>
                                    <p:animEffect>
                                      <p:cBhvr>
                                        <p:cTn id="15"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ldLvl="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组合 18"/>
          <p:cNvGrpSpPr>
            <a:grpSpLocks noChangeAspect="1"/>
          </p:cNvGrpSpPr>
          <p:nvPr/>
        </p:nvGrpSpPr>
        <p:grpSpPr bwMode="auto">
          <a:xfrm>
            <a:off x="611188" y="260350"/>
            <a:ext cx="665162" cy="665163"/>
            <a:chOff x="0" y="0"/>
            <a:chExt cx="666069" cy="664458"/>
          </a:xfrm>
        </p:grpSpPr>
        <p:sp>
          <p:nvSpPr>
            <p:cNvPr id="14367"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4368"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14341" name="文本框 17"/>
          <p:cNvSpPr>
            <a:spLocks noChangeArrowheads="1"/>
          </p:cNvSpPr>
          <p:nvPr/>
        </p:nvSpPr>
        <p:spPr bwMode="auto">
          <a:xfrm>
            <a:off x="1419225" y="361950"/>
            <a:ext cx="7113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两种类型的云服务器</a:t>
            </a:r>
          </a:p>
        </p:txBody>
      </p:sp>
      <p:graphicFrame>
        <p:nvGraphicFramePr>
          <p:cNvPr id="14342" name="Group 6"/>
          <p:cNvGraphicFramePr>
            <a:graphicFrameLocks noGrp="1"/>
          </p:cNvGraphicFramePr>
          <p:nvPr/>
        </p:nvGraphicFramePr>
        <p:xfrm>
          <a:off x="731838" y="1574800"/>
          <a:ext cx="7921625" cy="1562100"/>
        </p:xfrm>
        <a:graphic>
          <a:graphicData uri="http://schemas.openxmlformats.org/drawingml/2006/table">
            <a:tbl>
              <a:tblPr/>
              <a:tblGrid>
                <a:gridCol w="1946275"/>
                <a:gridCol w="5975350"/>
              </a:tblGrid>
              <a:tr h="771525">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ctr" latinLnBrk="0" hangingPunct="1">
                        <a:lnSpc>
                          <a:spcPct val="150000"/>
                        </a:lnSpc>
                        <a:spcBef>
                          <a:spcPct val="0"/>
                        </a:spcBef>
                        <a:spcAft>
                          <a:spcPct val="0"/>
                        </a:spcAft>
                        <a:buClrTx/>
                        <a:buSzTx/>
                        <a:buFont typeface="Arial" panose="020B0604020202020204" pitchFamily="34" charset="0"/>
                        <a:buNone/>
                        <a:tabLst/>
                      </a:pPr>
                      <a:r>
                        <a:rPr kumimoji="0" lang="zh-CN" altLang="en-US" sz="1800" b="1" i="0" u="none" strike="noStrike" cap="none" normalizeH="0" baseline="0" smtClean="0">
                          <a:ln>
                            <a:noFill/>
                          </a:ln>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套餐云</a:t>
                      </a:r>
                      <a:endParaRPr kumimoji="0" lang="en-US" altLang="zh-CN" sz="1800" b="1" i="0" u="none" strike="noStrike" cap="none" normalizeH="0" baseline="0" smtClean="0">
                        <a:ln>
                          <a:noFill/>
                        </a:ln>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ctr" latinLnBrk="0" hangingPunct="1">
                        <a:lnSpc>
                          <a:spcPct val="150000"/>
                        </a:lnSpc>
                        <a:spcBef>
                          <a:spcPct val="0"/>
                        </a:spcBef>
                        <a:spcAft>
                          <a:spcPct val="0"/>
                        </a:spcAft>
                        <a:buClrTx/>
                        <a:buSzTx/>
                        <a:buFont typeface="Arial" panose="020B0604020202020204" pitchFamily="34" charset="0"/>
                        <a:buNone/>
                        <a:tabLst/>
                      </a:pPr>
                      <a:r>
                        <a:rPr kumimoji="0" lang="zh-CN" altLang="zh-CN"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sym typeface="Calibri" panose="020F0502020204030204" pitchFamily="34" charset="0"/>
                        </a:rPr>
                        <a:t>套餐云服务器是由公司为精心打造，量身定制的最优搭配。</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EBF4"/>
                    </a:solidFill>
                  </a:tcPr>
                </a:tc>
              </a:tr>
              <a:tr h="790575">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ctr" latinLnBrk="0" hangingPunct="1">
                        <a:lnSpc>
                          <a:spcPct val="150000"/>
                        </a:lnSpc>
                        <a:spcBef>
                          <a:spcPct val="0"/>
                        </a:spcBef>
                        <a:spcAft>
                          <a:spcPct val="0"/>
                        </a:spcAft>
                        <a:buClrTx/>
                        <a:buSzTx/>
                        <a:buFont typeface="Arial" panose="020B0604020202020204" pitchFamily="34" charset="0"/>
                        <a:buNone/>
                        <a:tabLst/>
                      </a:pPr>
                      <a:r>
                        <a:rPr kumimoji="0" lang="zh-CN" altLang="en-US" sz="1800" b="1" i="0" u="none" strike="noStrike" cap="none" normalizeH="0" baseline="0" smtClean="0">
                          <a:ln>
                            <a:noFill/>
                          </a:ln>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特点</a:t>
                      </a:r>
                      <a:endParaRPr kumimoji="0" lang="en-US" altLang="zh-CN" sz="1800" b="0" i="0" u="none" strike="noStrike" cap="none" normalizeH="0" baseline="0" smtClean="0">
                        <a:ln>
                          <a:noFill/>
                        </a:ln>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ctr" latinLnBrk="0" hangingPunct="1">
                        <a:lnSpc>
                          <a:spcPct val="150000"/>
                        </a:lnSpc>
                        <a:spcBef>
                          <a:spcPct val="0"/>
                        </a:spcBef>
                        <a:spcAft>
                          <a:spcPct val="0"/>
                        </a:spcAft>
                        <a:buClrTx/>
                        <a:buSzTx/>
                        <a:buFont typeface="Arial" panose="020B0604020202020204" pitchFamily="34" charset="0"/>
                        <a:buNone/>
                        <a:tabLst/>
                      </a:pPr>
                      <a:r>
                        <a:rPr kumimoji="0" lang="zh-CN" altLang="en-US" sz="1600" b="0" i="0" u="none" strike="noStrike" cap="none" normalizeH="0" baseline="0" smtClean="0">
                          <a:ln>
                            <a:noFill/>
                          </a:ln>
                          <a:solidFill>
                            <a:srgbClr val="000000"/>
                          </a:solidFill>
                          <a:effectLst/>
                          <a:latin typeface="微软雅黑" panose="020B0503020204020204" pitchFamily="34" charset="-122"/>
                          <a:ea typeface="宋体" panose="02010600030101010101" pitchFamily="2" charset="-122"/>
                          <a:sym typeface="微软雅黑" panose="020B0503020204020204" pitchFamily="34" charset="-122"/>
                        </a:rPr>
                        <a:t>      价格优惠，适合新手购买。</a:t>
                      </a:r>
                      <a:endParaRPr kumimoji="0" lang="en-US" altLang="zh-CN" sz="1600" b="0" i="0" u="none" strike="noStrike" cap="none" normalizeH="0" baseline="0" smtClean="0">
                        <a:ln>
                          <a:noFill/>
                        </a:ln>
                        <a:solidFill>
                          <a:srgbClr val="000000"/>
                        </a:solidFill>
                        <a:effectLst/>
                        <a:latin typeface="微软雅黑" panose="020B0503020204020204" pitchFamily="34" charset="-122"/>
                        <a:ea typeface="宋体" panose="02010600030101010101" pitchFamily="2" charset="-122"/>
                        <a:sym typeface="微软雅黑" panose="020B0503020204020204" pitchFamily="34" charset="-122"/>
                      </a:endParaRP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EBF4"/>
                    </a:solidFill>
                  </a:tcPr>
                </a:tc>
              </a:tr>
            </a:tbl>
          </a:graphicData>
        </a:graphic>
      </p:graphicFrame>
      <p:graphicFrame>
        <p:nvGraphicFramePr>
          <p:cNvPr id="14356" name="Group 20"/>
          <p:cNvGraphicFramePr>
            <a:graphicFrameLocks noGrp="1"/>
          </p:cNvGraphicFramePr>
          <p:nvPr/>
        </p:nvGraphicFramePr>
        <p:xfrm>
          <a:off x="792163" y="3886200"/>
          <a:ext cx="7921625" cy="1562100"/>
        </p:xfrm>
        <a:graphic>
          <a:graphicData uri="http://schemas.openxmlformats.org/drawingml/2006/table">
            <a:tbl>
              <a:tblPr/>
              <a:tblGrid>
                <a:gridCol w="1946275"/>
                <a:gridCol w="5975350"/>
              </a:tblGrid>
              <a:tr h="771525">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ctr" latinLnBrk="0" hangingPunct="1">
                        <a:lnSpc>
                          <a:spcPct val="150000"/>
                        </a:lnSpc>
                        <a:spcBef>
                          <a:spcPct val="0"/>
                        </a:spcBef>
                        <a:spcAft>
                          <a:spcPct val="0"/>
                        </a:spcAft>
                        <a:buClrTx/>
                        <a:buSzTx/>
                        <a:buFont typeface="Arial" panose="020B0604020202020204" pitchFamily="34" charset="0"/>
                        <a:buNone/>
                        <a:tabLst/>
                      </a:pPr>
                      <a:r>
                        <a:rPr kumimoji="0" lang="zh-CN" altLang="en-US" sz="1800" b="1" i="0" u="none" strike="noStrike" cap="none" normalizeH="0" baseline="0" smtClean="0">
                          <a:ln>
                            <a:noFill/>
                          </a:ln>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弹性云</a:t>
                      </a:r>
                      <a:endParaRPr kumimoji="0" lang="en-US" altLang="zh-CN" sz="1800" b="1" i="0" u="none" strike="noStrike" cap="none" normalizeH="0" baseline="0" smtClean="0">
                        <a:ln>
                          <a:noFill/>
                        </a:ln>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ctr" latinLnBrk="0" hangingPunct="1">
                        <a:lnSpc>
                          <a:spcPct val="150000"/>
                        </a:lnSpc>
                        <a:spcBef>
                          <a:spcPct val="0"/>
                        </a:spcBef>
                        <a:spcAft>
                          <a:spcPct val="0"/>
                        </a:spcAft>
                        <a:buClrTx/>
                        <a:buSzTx/>
                        <a:buFont typeface="Arial" panose="020B0604020202020204" pitchFamily="34" charset="0"/>
                        <a:buNone/>
                        <a:tabLst/>
                      </a:pPr>
                      <a:r>
                        <a:rPr kumimoji="0" lang="zh-CN" altLang="zh-CN"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sym typeface="Calibri" panose="020F0502020204030204" pitchFamily="34" charset="0"/>
                        </a:rPr>
                        <a:t>  弹性云服务器是由客户按照自身的需求自行选择服务器配置。</a:t>
                      </a: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EBF4"/>
                    </a:solidFill>
                  </a:tcPr>
                </a:tc>
              </a:tr>
              <a:tr h="790575">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ctr" latinLnBrk="0" hangingPunct="1">
                        <a:lnSpc>
                          <a:spcPct val="150000"/>
                        </a:lnSpc>
                        <a:spcBef>
                          <a:spcPct val="0"/>
                        </a:spcBef>
                        <a:spcAft>
                          <a:spcPct val="0"/>
                        </a:spcAft>
                        <a:buClrTx/>
                        <a:buSzTx/>
                        <a:buFont typeface="Arial" panose="020B0604020202020204" pitchFamily="34" charset="0"/>
                        <a:buNone/>
                        <a:tabLst/>
                      </a:pPr>
                      <a:r>
                        <a:rPr kumimoji="0" lang="zh-CN" altLang="en-US" sz="1800" b="1" i="0" u="none" strike="noStrike" cap="none" normalizeH="0" baseline="0" smtClean="0">
                          <a:ln>
                            <a:noFill/>
                          </a:ln>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特点</a:t>
                      </a:r>
                      <a:endParaRPr kumimoji="0" lang="en-US" altLang="zh-CN" sz="1800" b="0" i="0" u="none" strike="noStrike" cap="none" normalizeH="0" baseline="0" smtClean="0">
                        <a:ln>
                          <a:noFill/>
                        </a:ln>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endParaRP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70C0"/>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ctr" latinLnBrk="0" hangingPunct="1">
                        <a:lnSpc>
                          <a:spcPct val="150000"/>
                        </a:lnSpc>
                        <a:spcBef>
                          <a:spcPct val="0"/>
                        </a:spcBef>
                        <a:spcAft>
                          <a:spcPct val="0"/>
                        </a:spcAft>
                        <a:buClrTx/>
                        <a:buSzTx/>
                        <a:buFont typeface="Arial" panose="020B0604020202020204" pitchFamily="34" charset="0"/>
                        <a:buNone/>
                        <a:tabLst/>
                      </a:pPr>
                      <a:r>
                        <a:rPr kumimoji="0" lang="zh-CN" altLang="en-US"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sym typeface="微软雅黑" panose="020B0503020204020204" pitchFamily="34" charset="-122"/>
                        </a:rPr>
                        <a:t>   价格高于套餐云，但是更加灵活，适合有特殊需求的客户。</a:t>
                      </a:r>
                      <a:endParaRPr kumimoji="0" lang="en-US" altLang="zh-CN"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sym typeface="微软雅黑" panose="020B0503020204020204" pitchFamily="34" charset="-122"/>
                      </a:endParaRPr>
                    </a:p>
                  </a:txBody>
                  <a:tcPr marL="9525" marR="9525" marT="9525"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EBF4"/>
                    </a:solidFill>
                  </a:tcPr>
                </a:tc>
              </a:tr>
            </a:tbl>
          </a:graphicData>
        </a:graphic>
      </p:graphicFrame>
      <p:cxnSp>
        <p:nvCxnSpPr>
          <p:cNvPr id="13" name="直接连接符 12"/>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5" name="表格 14"/>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1" name="图片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animEffect>
                                      <p:cBhvr>
                                        <p:cTn id="9" dur="500"/>
                                        <p:tgtEl>
                                          <p:spTgt spid="14338"/>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14341"/>
                                        </p:tgtEl>
                                        <p:attrNameLst>
                                          <p:attrName>style.visibility</p:attrName>
                                        </p:attrNameLst>
                                      </p:cBhvr>
                                      <p:to>
                                        <p:strVal val="visible"/>
                                      </p:to>
                                    </p:set>
                                    <p:animEffect>
                                      <p:cBhvr>
                                        <p:cTn id="12" dur="500"/>
                                        <p:tgtEl>
                                          <p:spTgt spid="14341"/>
                                        </p:tgtEl>
                                      </p:cBhvr>
                                    </p:animEffect>
                                  </p:childTnLst>
                                </p:cTn>
                              </p:par>
                              <p:par>
                                <p:cTn id="13" presetID="42" presetClass="entr" presetSubtype="0" fill="hold" nodeType="withEffect">
                                  <p:stCondLst>
                                    <p:cond delay="250"/>
                                  </p:stCondLst>
                                  <p:childTnLst>
                                    <p:set>
                                      <p:cBhvr>
                                        <p:cTn id="14" dur="1" fill="hold">
                                          <p:stCondLst>
                                            <p:cond delay="0"/>
                                          </p:stCondLst>
                                        </p:cTn>
                                        <p:tgtEl>
                                          <p:spTgt spid="14342"/>
                                        </p:tgtEl>
                                        <p:attrNameLst>
                                          <p:attrName>style.visibility</p:attrName>
                                        </p:attrNameLst>
                                      </p:cBhvr>
                                      <p:to>
                                        <p:strVal val="visible"/>
                                      </p:to>
                                    </p:set>
                                    <p:animEffect>
                                      <p:cBhvr>
                                        <p:cTn id="15" dur="500"/>
                                        <p:tgtEl>
                                          <p:spTgt spid="14342"/>
                                        </p:tgtEl>
                                      </p:cBhvr>
                                    </p:animEffect>
                                    <p:anim calcmode="lin" valueType="num">
                                      <p:cBhvr>
                                        <p:cTn id="16" dur="500" fill="hold"/>
                                        <p:tgtEl>
                                          <p:spTgt spid="14342"/>
                                        </p:tgtEl>
                                        <p:attrNameLst>
                                          <p:attrName>ppt_x</p:attrName>
                                        </p:attrNameLst>
                                      </p:cBhvr>
                                      <p:tavLst>
                                        <p:tav tm="0">
                                          <p:val>
                                            <p:strVal val="#ppt_x"/>
                                          </p:val>
                                        </p:tav>
                                        <p:tav tm="100000">
                                          <p:val>
                                            <p:strVal val="#ppt_x"/>
                                          </p:val>
                                        </p:tav>
                                      </p:tavLst>
                                    </p:anim>
                                    <p:anim calcmode="lin" valueType="num">
                                      <p:cBhvr>
                                        <p:cTn id="17" dur="500" fill="hold"/>
                                        <p:tgtEl>
                                          <p:spTgt spid="14342"/>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250"/>
                                  </p:stCondLst>
                                  <p:childTnLst>
                                    <p:set>
                                      <p:cBhvr>
                                        <p:cTn id="19" dur="1" fill="hold">
                                          <p:stCondLst>
                                            <p:cond delay="0"/>
                                          </p:stCondLst>
                                        </p:cTn>
                                        <p:tgtEl>
                                          <p:spTgt spid="14356"/>
                                        </p:tgtEl>
                                        <p:attrNameLst>
                                          <p:attrName>style.visibility</p:attrName>
                                        </p:attrNameLst>
                                      </p:cBhvr>
                                      <p:to>
                                        <p:strVal val="visible"/>
                                      </p:to>
                                    </p:set>
                                    <p:animEffect>
                                      <p:cBhvr>
                                        <p:cTn id="20" dur="500"/>
                                        <p:tgtEl>
                                          <p:spTgt spid="14356"/>
                                        </p:tgtEl>
                                      </p:cBhvr>
                                    </p:animEffect>
                                    <p:anim calcmode="lin" valueType="num">
                                      <p:cBhvr>
                                        <p:cTn id="21" dur="500" fill="hold"/>
                                        <p:tgtEl>
                                          <p:spTgt spid="14356"/>
                                        </p:tgtEl>
                                        <p:attrNameLst>
                                          <p:attrName>ppt_x</p:attrName>
                                        </p:attrNameLst>
                                      </p:cBhvr>
                                      <p:tavLst>
                                        <p:tav tm="0">
                                          <p:val>
                                            <p:strVal val="#ppt_x"/>
                                          </p:val>
                                        </p:tav>
                                        <p:tav tm="100000">
                                          <p:val>
                                            <p:strVal val="#ppt_x"/>
                                          </p:val>
                                        </p:tav>
                                      </p:tavLst>
                                    </p:anim>
                                    <p:anim calcmode="lin" valueType="num">
                                      <p:cBhvr>
                                        <p:cTn id="22" dur="500" fill="hold"/>
                                        <p:tgtEl>
                                          <p:spTgt spid="143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ldLvl="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组合 18"/>
          <p:cNvGrpSpPr>
            <a:grpSpLocks noChangeAspect="1"/>
          </p:cNvGrpSpPr>
          <p:nvPr/>
        </p:nvGrpSpPr>
        <p:grpSpPr bwMode="auto">
          <a:xfrm>
            <a:off x="611188" y="260350"/>
            <a:ext cx="665162" cy="665163"/>
            <a:chOff x="0" y="0"/>
            <a:chExt cx="666069" cy="664458"/>
          </a:xfrm>
        </p:grpSpPr>
        <p:sp>
          <p:nvSpPr>
            <p:cNvPr id="15404"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5405"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15365" name="文本框 17"/>
          <p:cNvSpPr>
            <a:spLocks noChangeArrowheads="1"/>
          </p:cNvSpPr>
          <p:nvPr/>
        </p:nvSpPr>
        <p:spPr bwMode="auto">
          <a:xfrm>
            <a:off x="1419225" y="361950"/>
            <a:ext cx="7113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中网云优势与特点</a:t>
            </a:r>
            <a:endParaRPr lang="en-US" altLang="zh-CN"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5366" name="直接连接符 56"/>
          <p:cNvSpPr>
            <a:spLocks noChangeShapeType="1"/>
          </p:cNvSpPr>
          <p:nvPr/>
        </p:nvSpPr>
        <p:spPr bwMode="auto">
          <a:xfrm>
            <a:off x="1631146" y="2283021"/>
            <a:ext cx="1869123" cy="879590"/>
          </a:xfrm>
          <a:prstGeom prst="line">
            <a:avLst/>
          </a:prstGeom>
          <a:noFill/>
          <a:ln w="25400">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5367" name="直接连接符 57"/>
          <p:cNvSpPr>
            <a:spLocks noChangeShapeType="1"/>
          </p:cNvSpPr>
          <p:nvPr/>
        </p:nvSpPr>
        <p:spPr bwMode="auto">
          <a:xfrm flipV="1">
            <a:off x="2455841" y="3199528"/>
            <a:ext cx="1957388" cy="985837"/>
          </a:xfrm>
          <a:prstGeom prst="line">
            <a:avLst/>
          </a:prstGeom>
          <a:noFill/>
          <a:ln w="25400">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5368" name="直接连接符 61"/>
          <p:cNvSpPr>
            <a:spLocks noChangeShapeType="1"/>
          </p:cNvSpPr>
          <p:nvPr/>
        </p:nvSpPr>
        <p:spPr bwMode="auto">
          <a:xfrm flipV="1">
            <a:off x="4509592" y="1505652"/>
            <a:ext cx="2546350" cy="1627188"/>
          </a:xfrm>
          <a:prstGeom prst="line">
            <a:avLst/>
          </a:prstGeom>
          <a:noFill/>
          <a:ln w="25400">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5369" name="直接连接符 63"/>
          <p:cNvSpPr>
            <a:spLocks noChangeShapeType="1"/>
          </p:cNvSpPr>
          <p:nvPr/>
        </p:nvSpPr>
        <p:spPr bwMode="auto">
          <a:xfrm>
            <a:off x="4500563" y="3024188"/>
            <a:ext cx="3308350" cy="633412"/>
          </a:xfrm>
          <a:prstGeom prst="line">
            <a:avLst/>
          </a:prstGeom>
          <a:noFill/>
          <a:ln w="25400">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5374" name="组合 53"/>
          <p:cNvGrpSpPr>
            <a:grpSpLocks/>
          </p:cNvGrpSpPr>
          <p:nvPr/>
        </p:nvGrpSpPr>
        <p:grpSpPr bwMode="auto">
          <a:xfrm>
            <a:off x="3208316" y="2517375"/>
            <a:ext cx="2112963" cy="2106612"/>
            <a:chOff x="0" y="0"/>
            <a:chExt cx="1554391" cy="1549400"/>
          </a:xfrm>
        </p:grpSpPr>
        <p:sp>
          <p:nvSpPr>
            <p:cNvPr id="3" name="椭圆 25"/>
            <p:cNvSpPr>
              <a:spLocks noChangeArrowheads="1"/>
            </p:cNvSpPr>
            <p:nvPr/>
          </p:nvSpPr>
          <p:spPr bwMode="auto">
            <a:xfrm>
              <a:off x="4991" y="0"/>
              <a:ext cx="1549400" cy="15494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5400" name="文本框 34"/>
            <p:cNvSpPr>
              <a:spLocks noChangeArrowheads="1"/>
            </p:cNvSpPr>
            <p:nvPr/>
          </p:nvSpPr>
          <p:spPr bwMode="auto">
            <a:xfrm>
              <a:off x="0" y="565198"/>
              <a:ext cx="1549400" cy="33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中网云服务器</a:t>
              </a:r>
              <a:endParaRPr lang="zh-CN" altLang="en-US" sz="1800" dirty="0">
                <a:latin typeface="Arial" panose="020B0604020202020204" pitchFamily="34" charset="0"/>
              </a:endParaRPr>
            </a:p>
          </p:txBody>
        </p:sp>
      </p:grpSp>
      <p:grpSp>
        <p:nvGrpSpPr>
          <p:cNvPr id="15377" name="组合 51"/>
          <p:cNvGrpSpPr>
            <a:grpSpLocks/>
          </p:cNvGrpSpPr>
          <p:nvPr/>
        </p:nvGrpSpPr>
        <p:grpSpPr bwMode="auto">
          <a:xfrm>
            <a:off x="4638196" y="971405"/>
            <a:ext cx="1655762" cy="1108075"/>
            <a:chOff x="-1" y="0"/>
            <a:chExt cx="1549400" cy="1037208"/>
          </a:xfrm>
        </p:grpSpPr>
        <p:sp>
          <p:nvSpPr>
            <p:cNvPr id="4" name="椭圆 39"/>
            <p:cNvSpPr>
              <a:spLocks noChangeArrowheads="1"/>
            </p:cNvSpPr>
            <p:nvPr/>
          </p:nvSpPr>
          <p:spPr bwMode="auto">
            <a:xfrm>
              <a:off x="256096" y="0"/>
              <a:ext cx="1037208" cy="103720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5" name="文本框 40"/>
            <p:cNvSpPr>
              <a:spLocks noChangeArrowheads="1"/>
            </p:cNvSpPr>
            <p:nvPr/>
          </p:nvSpPr>
          <p:spPr bwMode="auto">
            <a:xfrm>
              <a:off x="-1" y="371094"/>
              <a:ext cx="1549400" cy="316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上帝服务</a:t>
              </a:r>
              <a:endParaRPr lang="en-US" altLang="zh-CN"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5380" name="组合 54"/>
          <p:cNvGrpSpPr>
            <a:grpSpLocks/>
          </p:cNvGrpSpPr>
          <p:nvPr/>
        </p:nvGrpSpPr>
        <p:grpSpPr bwMode="auto">
          <a:xfrm>
            <a:off x="610098" y="1547239"/>
            <a:ext cx="2176463" cy="1455738"/>
            <a:chOff x="0" y="0"/>
            <a:chExt cx="1549400" cy="1037208"/>
          </a:xfrm>
        </p:grpSpPr>
        <p:sp>
          <p:nvSpPr>
            <p:cNvPr id="15395" name="椭圆 42"/>
            <p:cNvSpPr>
              <a:spLocks noChangeArrowheads="1"/>
            </p:cNvSpPr>
            <p:nvPr/>
          </p:nvSpPr>
          <p:spPr bwMode="auto">
            <a:xfrm>
              <a:off x="267781" y="0"/>
              <a:ext cx="1037208" cy="103720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5396" name="文本框 43"/>
            <p:cNvSpPr>
              <a:spLocks noChangeArrowheads="1"/>
            </p:cNvSpPr>
            <p:nvPr/>
          </p:nvSpPr>
          <p:spPr bwMode="auto">
            <a:xfrm>
              <a:off x="0" y="347304"/>
              <a:ext cx="1549400" cy="28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操作易用</a:t>
              </a:r>
              <a:endParaRPr lang="en-US" altLang="zh-CN"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5383" name="组合 52"/>
          <p:cNvGrpSpPr>
            <a:grpSpLocks/>
          </p:cNvGrpSpPr>
          <p:nvPr/>
        </p:nvGrpSpPr>
        <p:grpSpPr bwMode="auto">
          <a:xfrm>
            <a:off x="5397500" y="4495800"/>
            <a:ext cx="1990725" cy="1333500"/>
            <a:chOff x="0" y="0"/>
            <a:chExt cx="1549400" cy="1037208"/>
          </a:xfrm>
        </p:grpSpPr>
        <p:sp>
          <p:nvSpPr>
            <p:cNvPr id="6" name="椭圆 45"/>
            <p:cNvSpPr>
              <a:spLocks noChangeArrowheads="1"/>
            </p:cNvSpPr>
            <p:nvPr/>
          </p:nvSpPr>
          <p:spPr bwMode="auto">
            <a:xfrm>
              <a:off x="253573" y="0"/>
              <a:ext cx="1037208" cy="103720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7" name="文本框 46"/>
            <p:cNvSpPr>
              <a:spLocks noChangeArrowheads="1"/>
            </p:cNvSpPr>
            <p:nvPr/>
          </p:nvSpPr>
          <p:spPr bwMode="auto">
            <a:xfrm>
              <a:off x="0" y="380091"/>
              <a:ext cx="1549400"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灵活扩展</a:t>
              </a:r>
              <a:endParaRPr lang="en-US" altLang="zh-CN" sz="18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5386" name="组合 50"/>
          <p:cNvGrpSpPr>
            <a:grpSpLocks/>
          </p:cNvGrpSpPr>
          <p:nvPr/>
        </p:nvGrpSpPr>
        <p:grpSpPr bwMode="auto">
          <a:xfrm>
            <a:off x="1237342" y="3745197"/>
            <a:ext cx="2047875" cy="1370013"/>
            <a:chOff x="0" y="0"/>
            <a:chExt cx="1549400" cy="1037208"/>
          </a:xfrm>
        </p:grpSpPr>
        <p:sp>
          <p:nvSpPr>
            <p:cNvPr id="15391" name="椭圆 48"/>
            <p:cNvSpPr>
              <a:spLocks noChangeArrowheads="1"/>
            </p:cNvSpPr>
            <p:nvPr/>
          </p:nvSpPr>
          <p:spPr bwMode="auto">
            <a:xfrm>
              <a:off x="256096" y="0"/>
              <a:ext cx="1037208" cy="103720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5392" name="文本框 49"/>
            <p:cNvSpPr>
              <a:spLocks noChangeArrowheads="1"/>
            </p:cNvSpPr>
            <p:nvPr/>
          </p:nvSpPr>
          <p:spPr bwMode="auto">
            <a:xfrm>
              <a:off x="0" y="365441"/>
              <a:ext cx="1549400" cy="27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容灾备份</a:t>
              </a:r>
              <a:endParaRPr lang="en-US" altLang="zh-CN"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5389" name="直接连接符 29"/>
          <p:cNvSpPr>
            <a:spLocks noChangeShapeType="1"/>
          </p:cNvSpPr>
          <p:nvPr/>
        </p:nvSpPr>
        <p:spPr bwMode="auto">
          <a:xfrm flipV="1">
            <a:off x="4324182" y="1537854"/>
            <a:ext cx="925513" cy="1266825"/>
          </a:xfrm>
          <a:prstGeom prst="line">
            <a:avLst/>
          </a:prstGeom>
          <a:noFill/>
          <a:ln w="25400">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5390" name="组合 36"/>
          <p:cNvGrpSpPr>
            <a:grpSpLocks/>
          </p:cNvGrpSpPr>
          <p:nvPr/>
        </p:nvGrpSpPr>
        <p:grpSpPr bwMode="auto">
          <a:xfrm>
            <a:off x="6523038" y="976313"/>
            <a:ext cx="1655762" cy="1109662"/>
            <a:chOff x="0" y="0"/>
            <a:chExt cx="1549400" cy="1037208"/>
          </a:xfrm>
        </p:grpSpPr>
        <p:sp>
          <p:nvSpPr>
            <p:cNvPr id="8" name="椭圆 37"/>
            <p:cNvSpPr>
              <a:spLocks noChangeArrowheads="1"/>
            </p:cNvSpPr>
            <p:nvPr/>
          </p:nvSpPr>
          <p:spPr bwMode="auto">
            <a:xfrm>
              <a:off x="256096" y="0"/>
              <a:ext cx="1037208" cy="103720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9" name="文本框 38"/>
            <p:cNvSpPr>
              <a:spLocks noChangeArrowheads="1"/>
            </p:cNvSpPr>
            <p:nvPr/>
          </p:nvSpPr>
          <p:spPr bwMode="auto">
            <a:xfrm>
              <a:off x="0" y="338966"/>
              <a:ext cx="1549400" cy="316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6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性能卓越</a:t>
              </a:r>
              <a:endParaRPr lang="en-US" altLang="zh-CN" sz="16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5393" name="直接连接符 41"/>
          <p:cNvSpPr>
            <a:spLocks noChangeShapeType="1"/>
          </p:cNvSpPr>
          <p:nvPr/>
        </p:nvSpPr>
        <p:spPr bwMode="auto">
          <a:xfrm>
            <a:off x="3115601" y="2025925"/>
            <a:ext cx="882605" cy="681603"/>
          </a:xfrm>
          <a:prstGeom prst="line">
            <a:avLst/>
          </a:prstGeom>
          <a:noFill/>
          <a:ln w="25400">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5394" name="组合 58"/>
          <p:cNvGrpSpPr>
            <a:grpSpLocks/>
          </p:cNvGrpSpPr>
          <p:nvPr/>
        </p:nvGrpSpPr>
        <p:grpSpPr bwMode="auto">
          <a:xfrm>
            <a:off x="2251260" y="957298"/>
            <a:ext cx="1990725" cy="1333500"/>
            <a:chOff x="0" y="0"/>
            <a:chExt cx="1549400" cy="1037208"/>
          </a:xfrm>
        </p:grpSpPr>
        <p:sp>
          <p:nvSpPr>
            <p:cNvPr id="15387" name="椭圆 59"/>
            <p:cNvSpPr>
              <a:spLocks noChangeArrowheads="1"/>
            </p:cNvSpPr>
            <p:nvPr/>
          </p:nvSpPr>
          <p:spPr bwMode="auto">
            <a:xfrm>
              <a:off x="256096" y="0"/>
              <a:ext cx="1037208" cy="103720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5388" name="文本框 60"/>
            <p:cNvSpPr>
              <a:spLocks noChangeArrowheads="1"/>
            </p:cNvSpPr>
            <p:nvPr/>
          </p:nvSpPr>
          <p:spPr bwMode="auto">
            <a:xfrm>
              <a:off x="0" y="351340"/>
              <a:ext cx="1549400"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机房网络</a:t>
              </a:r>
              <a:endParaRPr lang="en-US" altLang="zh-CN" sz="18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5397" name="直接连接符 62"/>
          <p:cNvSpPr>
            <a:spLocks noChangeShapeType="1"/>
          </p:cNvSpPr>
          <p:nvPr/>
        </p:nvSpPr>
        <p:spPr bwMode="auto">
          <a:xfrm flipH="1" flipV="1">
            <a:off x="3918555" y="4079594"/>
            <a:ext cx="164065" cy="1171191"/>
          </a:xfrm>
          <a:prstGeom prst="line">
            <a:avLst/>
          </a:prstGeom>
          <a:noFill/>
          <a:ln w="25400">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5398" name="直接连接符 64"/>
          <p:cNvSpPr>
            <a:spLocks noChangeShapeType="1"/>
          </p:cNvSpPr>
          <p:nvPr/>
        </p:nvSpPr>
        <p:spPr bwMode="auto">
          <a:xfrm>
            <a:off x="4557713" y="3384550"/>
            <a:ext cx="1503362" cy="1285875"/>
          </a:xfrm>
          <a:prstGeom prst="line">
            <a:avLst/>
          </a:prstGeom>
          <a:noFill/>
          <a:ln w="25400">
            <a:solidFill>
              <a:schemeClr val="accent1"/>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5399" name="组合 66"/>
          <p:cNvGrpSpPr>
            <a:grpSpLocks/>
          </p:cNvGrpSpPr>
          <p:nvPr/>
        </p:nvGrpSpPr>
        <p:grpSpPr bwMode="auto">
          <a:xfrm>
            <a:off x="6969125" y="3176588"/>
            <a:ext cx="1990725" cy="1333500"/>
            <a:chOff x="0" y="0"/>
            <a:chExt cx="1549400" cy="1037208"/>
          </a:xfrm>
        </p:grpSpPr>
        <p:sp>
          <p:nvSpPr>
            <p:cNvPr id="15385" name="椭圆 67"/>
            <p:cNvSpPr>
              <a:spLocks noChangeArrowheads="1"/>
            </p:cNvSpPr>
            <p:nvPr/>
          </p:nvSpPr>
          <p:spPr bwMode="auto">
            <a:xfrm>
              <a:off x="256096" y="0"/>
              <a:ext cx="1037208" cy="103720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0" name="文本框 68"/>
            <p:cNvSpPr>
              <a:spLocks noChangeArrowheads="1"/>
            </p:cNvSpPr>
            <p:nvPr/>
          </p:nvSpPr>
          <p:spPr bwMode="auto">
            <a:xfrm>
              <a:off x="0" y="385780"/>
              <a:ext cx="1549400" cy="287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节约成本</a:t>
              </a:r>
              <a:endParaRPr lang="en-US" altLang="zh-CN" sz="18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5402" name="组合 69"/>
          <p:cNvGrpSpPr>
            <a:grpSpLocks/>
          </p:cNvGrpSpPr>
          <p:nvPr/>
        </p:nvGrpSpPr>
        <p:grpSpPr bwMode="auto">
          <a:xfrm>
            <a:off x="3018929" y="5125506"/>
            <a:ext cx="2046288" cy="1370012"/>
            <a:chOff x="0" y="0"/>
            <a:chExt cx="1549400" cy="1037208"/>
          </a:xfrm>
        </p:grpSpPr>
        <p:sp>
          <p:nvSpPr>
            <p:cNvPr id="11" name="椭圆 70"/>
            <p:cNvSpPr>
              <a:spLocks noChangeArrowheads="1"/>
            </p:cNvSpPr>
            <p:nvPr/>
          </p:nvSpPr>
          <p:spPr bwMode="auto">
            <a:xfrm>
              <a:off x="256096" y="0"/>
              <a:ext cx="1037208" cy="103720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5384" name="文本框 71"/>
            <p:cNvSpPr>
              <a:spLocks noChangeArrowheads="1"/>
            </p:cNvSpPr>
            <p:nvPr/>
          </p:nvSpPr>
          <p:spPr bwMode="auto">
            <a:xfrm>
              <a:off x="0" y="366397"/>
              <a:ext cx="1549400" cy="27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安全可靠</a:t>
              </a:r>
              <a:endParaRPr lang="en-US" altLang="zh-CN" sz="1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cxnSp>
        <p:nvCxnSpPr>
          <p:cNvPr id="46" name="直接连接符 45"/>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48" name="表格 47"/>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44" name="图片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animEffect>
                                      <p:cBhvr>
                                        <p:cTn id="9" dur="500"/>
                                        <p:tgtEl>
                                          <p:spTgt spid="15362"/>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15365"/>
                                        </p:tgtEl>
                                        <p:attrNameLst>
                                          <p:attrName>style.visibility</p:attrName>
                                        </p:attrNameLst>
                                      </p:cBhvr>
                                      <p:to>
                                        <p:strVal val="visible"/>
                                      </p:to>
                                    </p:set>
                                    <p:animEffect>
                                      <p:cBhvr>
                                        <p:cTn id="12" dur="500"/>
                                        <p:tgtEl>
                                          <p:spTgt spid="15365"/>
                                        </p:tgtEl>
                                      </p:cBhvr>
                                    </p:animEffect>
                                  </p:childTnLst>
                                </p:cTn>
                              </p:par>
                              <p:par>
                                <p:cTn id="13" presetID="10" presetClass="entr" presetSubtype="0" fill="hold" nodeType="withEffect">
                                  <p:stCondLst>
                                    <p:cond delay="250"/>
                                  </p:stCondLst>
                                  <p:childTnLst>
                                    <p:set>
                                      <p:cBhvr>
                                        <p:cTn id="14" dur="1" fill="hold">
                                          <p:stCondLst>
                                            <p:cond delay="0"/>
                                          </p:stCondLst>
                                        </p:cTn>
                                        <p:tgtEl>
                                          <p:spTgt spid="15374"/>
                                        </p:tgtEl>
                                        <p:attrNameLst>
                                          <p:attrName>style.visibility</p:attrName>
                                        </p:attrNameLst>
                                      </p:cBhvr>
                                      <p:to>
                                        <p:strVal val="visible"/>
                                      </p:to>
                                    </p:set>
                                    <p:anim calcmode="lin" valueType="num">
                                      <p:cBhvr>
                                        <p:cTn id="15" dur="500" fill="hold"/>
                                        <p:tgtEl>
                                          <p:spTgt spid="15374"/>
                                        </p:tgtEl>
                                        <p:attrNameLst>
                                          <p:attrName>ppt_w</p:attrName>
                                        </p:attrNameLst>
                                      </p:cBhvr>
                                      <p:tavLst>
                                        <p:tav tm="0">
                                          <p:val>
                                            <p:fltVal val="0"/>
                                          </p:val>
                                        </p:tav>
                                        <p:tav tm="100000">
                                          <p:val>
                                            <p:strVal val="#ppt_w"/>
                                          </p:val>
                                        </p:tav>
                                      </p:tavLst>
                                    </p:anim>
                                    <p:anim calcmode="lin" valueType="num">
                                      <p:cBhvr>
                                        <p:cTn id="16" dur="500" fill="hold"/>
                                        <p:tgtEl>
                                          <p:spTgt spid="15374"/>
                                        </p:tgtEl>
                                        <p:attrNameLst>
                                          <p:attrName>ppt_h</p:attrName>
                                        </p:attrNameLst>
                                      </p:cBhvr>
                                      <p:tavLst>
                                        <p:tav tm="0">
                                          <p:val>
                                            <p:fltVal val="0"/>
                                          </p:val>
                                        </p:tav>
                                        <p:tav tm="100000">
                                          <p:val>
                                            <p:strVal val="#ppt_h"/>
                                          </p:val>
                                        </p:tav>
                                      </p:tavLst>
                                    </p:anim>
                                    <p:animEffect>
                                      <p:cBhvr>
                                        <p:cTn id="17" dur="500"/>
                                        <p:tgtEl>
                                          <p:spTgt spid="15374"/>
                                        </p:tgtEl>
                                      </p:cBhvr>
                                    </p:animEffect>
                                  </p:childTnLst>
                                </p:cTn>
                              </p:par>
                              <p:par>
                                <p:cTn id="18" presetID="10" presetClass="entr" presetSubtype="0" fill="hold" nodeType="withEffect">
                                  <p:stCondLst>
                                    <p:cond delay="250"/>
                                  </p:stCondLst>
                                  <p:childTnLst>
                                    <p:set>
                                      <p:cBhvr>
                                        <p:cTn id="19" dur="1" fill="hold">
                                          <p:stCondLst>
                                            <p:cond delay="0"/>
                                          </p:stCondLst>
                                        </p:cTn>
                                        <p:tgtEl>
                                          <p:spTgt spid="15377"/>
                                        </p:tgtEl>
                                        <p:attrNameLst>
                                          <p:attrName>style.visibility</p:attrName>
                                        </p:attrNameLst>
                                      </p:cBhvr>
                                      <p:to>
                                        <p:strVal val="visible"/>
                                      </p:to>
                                    </p:set>
                                    <p:anim calcmode="lin" valueType="num">
                                      <p:cBhvr>
                                        <p:cTn id="20" dur="500" fill="hold"/>
                                        <p:tgtEl>
                                          <p:spTgt spid="15377"/>
                                        </p:tgtEl>
                                        <p:attrNameLst>
                                          <p:attrName>ppt_w</p:attrName>
                                        </p:attrNameLst>
                                      </p:cBhvr>
                                      <p:tavLst>
                                        <p:tav tm="0">
                                          <p:val>
                                            <p:fltVal val="0"/>
                                          </p:val>
                                        </p:tav>
                                        <p:tav tm="100000">
                                          <p:val>
                                            <p:strVal val="#ppt_w"/>
                                          </p:val>
                                        </p:tav>
                                      </p:tavLst>
                                    </p:anim>
                                    <p:anim calcmode="lin" valueType="num">
                                      <p:cBhvr>
                                        <p:cTn id="21" dur="500" fill="hold"/>
                                        <p:tgtEl>
                                          <p:spTgt spid="15377"/>
                                        </p:tgtEl>
                                        <p:attrNameLst>
                                          <p:attrName>ppt_h</p:attrName>
                                        </p:attrNameLst>
                                      </p:cBhvr>
                                      <p:tavLst>
                                        <p:tav tm="0">
                                          <p:val>
                                            <p:fltVal val="0"/>
                                          </p:val>
                                        </p:tav>
                                        <p:tav tm="100000">
                                          <p:val>
                                            <p:strVal val="#ppt_h"/>
                                          </p:val>
                                        </p:tav>
                                      </p:tavLst>
                                    </p:anim>
                                    <p:animEffect>
                                      <p:cBhvr>
                                        <p:cTn id="22" dur="500"/>
                                        <p:tgtEl>
                                          <p:spTgt spid="15377"/>
                                        </p:tgtEl>
                                      </p:cBhvr>
                                    </p:animEffect>
                                  </p:childTnLst>
                                </p:cTn>
                              </p:par>
                              <p:par>
                                <p:cTn id="23" presetID="10" presetClass="entr" presetSubtype="0" fill="hold" nodeType="withEffect">
                                  <p:stCondLst>
                                    <p:cond delay="250"/>
                                  </p:stCondLst>
                                  <p:childTnLst>
                                    <p:set>
                                      <p:cBhvr>
                                        <p:cTn id="24" dur="1" fill="hold">
                                          <p:stCondLst>
                                            <p:cond delay="0"/>
                                          </p:stCondLst>
                                        </p:cTn>
                                        <p:tgtEl>
                                          <p:spTgt spid="15380"/>
                                        </p:tgtEl>
                                        <p:attrNameLst>
                                          <p:attrName>style.visibility</p:attrName>
                                        </p:attrNameLst>
                                      </p:cBhvr>
                                      <p:to>
                                        <p:strVal val="visible"/>
                                      </p:to>
                                    </p:set>
                                    <p:anim calcmode="lin" valueType="num">
                                      <p:cBhvr>
                                        <p:cTn id="25" dur="500" fill="hold"/>
                                        <p:tgtEl>
                                          <p:spTgt spid="15380"/>
                                        </p:tgtEl>
                                        <p:attrNameLst>
                                          <p:attrName>ppt_w</p:attrName>
                                        </p:attrNameLst>
                                      </p:cBhvr>
                                      <p:tavLst>
                                        <p:tav tm="0">
                                          <p:val>
                                            <p:fltVal val="0"/>
                                          </p:val>
                                        </p:tav>
                                        <p:tav tm="100000">
                                          <p:val>
                                            <p:strVal val="#ppt_w"/>
                                          </p:val>
                                        </p:tav>
                                      </p:tavLst>
                                    </p:anim>
                                    <p:anim calcmode="lin" valueType="num">
                                      <p:cBhvr>
                                        <p:cTn id="26" dur="500" fill="hold"/>
                                        <p:tgtEl>
                                          <p:spTgt spid="15380"/>
                                        </p:tgtEl>
                                        <p:attrNameLst>
                                          <p:attrName>ppt_h</p:attrName>
                                        </p:attrNameLst>
                                      </p:cBhvr>
                                      <p:tavLst>
                                        <p:tav tm="0">
                                          <p:val>
                                            <p:fltVal val="0"/>
                                          </p:val>
                                        </p:tav>
                                        <p:tav tm="100000">
                                          <p:val>
                                            <p:strVal val="#ppt_h"/>
                                          </p:val>
                                        </p:tav>
                                      </p:tavLst>
                                    </p:anim>
                                    <p:animEffect>
                                      <p:cBhvr>
                                        <p:cTn id="27" dur="500"/>
                                        <p:tgtEl>
                                          <p:spTgt spid="15380"/>
                                        </p:tgtEl>
                                      </p:cBhvr>
                                    </p:animEffect>
                                  </p:childTnLst>
                                </p:cTn>
                              </p:par>
                              <p:par>
                                <p:cTn id="28" presetID="10" presetClass="entr" presetSubtype="0" fill="hold" nodeType="withEffect">
                                  <p:stCondLst>
                                    <p:cond delay="250"/>
                                  </p:stCondLst>
                                  <p:childTnLst>
                                    <p:set>
                                      <p:cBhvr>
                                        <p:cTn id="29" dur="1" fill="hold">
                                          <p:stCondLst>
                                            <p:cond delay="0"/>
                                          </p:stCondLst>
                                        </p:cTn>
                                        <p:tgtEl>
                                          <p:spTgt spid="15386"/>
                                        </p:tgtEl>
                                        <p:attrNameLst>
                                          <p:attrName>style.visibility</p:attrName>
                                        </p:attrNameLst>
                                      </p:cBhvr>
                                      <p:to>
                                        <p:strVal val="visible"/>
                                      </p:to>
                                    </p:set>
                                    <p:anim calcmode="lin" valueType="num">
                                      <p:cBhvr>
                                        <p:cTn id="30" dur="500" fill="hold"/>
                                        <p:tgtEl>
                                          <p:spTgt spid="15386"/>
                                        </p:tgtEl>
                                        <p:attrNameLst>
                                          <p:attrName>ppt_w</p:attrName>
                                        </p:attrNameLst>
                                      </p:cBhvr>
                                      <p:tavLst>
                                        <p:tav tm="0">
                                          <p:val>
                                            <p:fltVal val="0"/>
                                          </p:val>
                                        </p:tav>
                                        <p:tav tm="100000">
                                          <p:val>
                                            <p:strVal val="#ppt_w"/>
                                          </p:val>
                                        </p:tav>
                                      </p:tavLst>
                                    </p:anim>
                                    <p:anim calcmode="lin" valueType="num">
                                      <p:cBhvr>
                                        <p:cTn id="31" dur="500" fill="hold"/>
                                        <p:tgtEl>
                                          <p:spTgt spid="15386"/>
                                        </p:tgtEl>
                                        <p:attrNameLst>
                                          <p:attrName>ppt_h</p:attrName>
                                        </p:attrNameLst>
                                      </p:cBhvr>
                                      <p:tavLst>
                                        <p:tav tm="0">
                                          <p:val>
                                            <p:fltVal val="0"/>
                                          </p:val>
                                        </p:tav>
                                        <p:tav tm="100000">
                                          <p:val>
                                            <p:strVal val="#ppt_h"/>
                                          </p:val>
                                        </p:tav>
                                      </p:tavLst>
                                    </p:anim>
                                    <p:animEffect>
                                      <p:cBhvr>
                                        <p:cTn id="32" dur="500"/>
                                        <p:tgtEl>
                                          <p:spTgt spid="15386"/>
                                        </p:tgtEl>
                                      </p:cBhvr>
                                    </p:animEffect>
                                  </p:childTnLst>
                                </p:cTn>
                              </p:par>
                              <p:par>
                                <p:cTn id="33" presetID="10" presetClass="entr" presetSubtype="0" fill="hold" nodeType="withEffect">
                                  <p:stCondLst>
                                    <p:cond delay="250"/>
                                  </p:stCondLst>
                                  <p:childTnLst>
                                    <p:set>
                                      <p:cBhvr>
                                        <p:cTn id="34" dur="1" fill="hold">
                                          <p:stCondLst>
                                            <p:cond delay="0"/>
                                          </p:stCondLst>
                                        </p:cTn>
                                        <p:tgtEl>
                                          <p:spTgt spid="15383"/>
                                        </p:tgtEl>
                                        <p:attrNameLst>
                                          <p:attrName>style.visibility</p:attrName>
                                        </p:attrNameLst>
                                      </p:cBhvr>
                                      <p:to>
                                        <p:strVal val="visible"/>
                                      </p:to>
                                    </p:set>
                                    <p:anim calcmode="lin" valueType="num">
                                      <p:cBhvr>
                                        <p:cTn id="35" dur="500" fill="hold"/>
                                        <p:tgtEl>
                                          <p:spTgt spid="15383"/>
                                        </p:tgtEl>
                                        <p:attrNameLst>
                                          <p:attrName>ppt_w</p:attrName>
                                        </p:attrNameLst>
                                      </p:cBhvr>
                                      <p:tavLst>
                                        <p:tav tm="0">
                                          <p:val>
                                            <p:fltVal val="0"/>
                                          </p:val>
                                        </p:tav>
                                        <p:tav tm="100000">
                                          <p:val>
                                            <p:strVal val="#ppt_w"/>
                                          </p:val>
                                        </p:tav>
                                      </p:tavLst>
                                    </p:anim>
                                    <p:anim calcmode="lin" valueType="num">
                                      <p:cBhvr>
                                        <p:cTn id="36" dur="500" fill="hold"/>
                                        <p:tgtEl>
                                          <p:spTgt spid="15383"/>
                                        </p:tgtEl>
                                        <p:attrNameLst>
                                          <p:attrName>ppt_h</p:attrName>
                                        </p:attrNameLst>
                                      </p:cBhvr>
                                      <p:tavLst>
                                        <p:tav tm="0">
                                          <p:val>
                                            <p:fltVal val="0"/>
                                          </p:val>
                                        </p:tav>
                                        <p:tav tm="100000">
                                          <p:val>
                                            <p:strVal val="#ppt_h"/>
                                          </p:val>
                                        </p:tav>
                                      </p:tavLst>
                                    </p:anim>
                                    <p:animEffect>
                                      <p:cBhvr>
                                        <p:cTn id="37" dur="500"/>
                                        <p:tgtEl>
                                          <p:spTgt spid="15383"/>
                                        </p:tgtEl>
                                      </p:cBhvr>
                                    </p:animEffect>
                                  </p:childTnLst>
                                </p:cTn>
                              </p:par>
                              <p:par>
                                <p:cTn id="38" presetID="17" presetClass="entr" presetSubtype="10" fill="hold" grpId="0" nodeType="withEffect">
                                  <p:stCondLst>
                                    <p:cond delay="500"/>
                                  </p:stCondLst>
                                  <p:childTnLst>
                                    <p:set>
                                      <p:cBhvr>
                                        <p:cTn id="39" dur="1" fill="hold">
                                          <p:stCondLst>
                                            <p:cond delay="0"/>
                                          </p:stCondLst>
                                        </p:cTn>
                                        <p:tgtEl>
                                          <p:spTgt spid="15366"/>
                                        </p:tgtEl>
                                        <p:attrNameLst>
                                          <p:attrName>style.visibility</p:attrName>
                                        </p:attrNameLst>
                                      </p:cBhvr>
                                      <p:to>
                                        <p:strVal val="visible"/>
                                      </p:to>
                                    </p:set>
                                    <p:anim calcmode="lin" valueType="num">
                                      <p:cBhvr>
                                        <p:cTn id="40" dur="500" fill="hold"/>
                                        <p:tgtEl>
                                          <p:spTgt spid="15366"/>
                                        </p:tgtEl>
                                        <p:attrNameLst>
                                          <p:attrName>ppt_w</p:attrName>
                                        </p:attrNameLst>
                                      </p:cBhvr>
                                      <p:tavLst>
                                        <p:tav tm="0">
                                          <p:val>
                                            <p:fltVal val="0"/>
                                          </p:val>
                                        </p:tav>
                                        <p:tav tm="100000">
                                          <p:val>
                                            <p:strVal val="#ppt_w"/>
                                          </p:val>
                                        </p:tav>
                                      </p:tavLst>
                                    </p:anim>
                                    <p:anim calcmode="lin" valueType="num">
                                      <p:cBhvr>
                                        <p:cTn id="41" dur="500" fill="hold"/>
                                        <p:tgtEl>
                                          <p:spTgt spid="15366"/>
                                        </p:tgtEl>
                                        <p:attrNameLst>
                                          <p:attrName>ppt_h</p:attrName>
                                        </p:attrNameLst>
                                      </p:cBhvr>
                                      <p:tavLst>
                                        <p:tav tm="0">
                                          <p:val>
                                            <p:strVal val="#ppt_h"/>
                                          </p:val>
                                        </p:tav>
                                        <p:tav tm="100000">
                                          <p:val>
                                            <p:strVal val="#ppt_h"/>
                                          </p:val>
                                        </p:tav>
                                      </p:tavLst>
                                    </p:anim>
                                  </p:childTnLst>
                                </p:cTn>
                              </p:par>
                              <p:par>
                                <p:cTn id="42" presetID="17" presetClass="entr" presetSubtype="10" fill="hold" grpId="0" nodeType="withEffect">
                                  <p:stCondLst>
                                    <p:cond delay="500"/>
                                  </p:stCondLst>
                                  <p:childTnLst>
                                    <p:set>
                                      <p:cBhvr>
                                        <p:cTn id="43" dur="1" fill="hold">
                                          <p:stCondLst>
                                            <p:cond delay="0"/>
                                          </p:stCondLst>
                                        </p:cTn>
                                        <p:tgtEl>
                                          <p:spTgt spid="15367"/>
                                        </p:tgtEl>
                                        <p:attrNameLst>
                                          <p:attrName>style.visibility</p:attrName>
                                        </p:attrNameLst>
                                      </p:cBhvr>
                                      <p:to>
                                        <p:strVal val="visible"/>
                                      </p:to>
                                    </p:set>
                                    <p:anim calcmode="lin" valueType="num">
                                      <p:cBhvr>
                                        <p:cTn id="44" dur="500" fill="hold"/>
                                        <p:tgtEl>
                                          <p:spTgt spid="15367"/>
                                        </p:tgtEl>
                                        <p:attrNameLst>
                                          <p:attrName>ppt_w</p:attrName>
                                        </p:attrNameLst>
                                      </p:cBhvr>
                                      <p:tavLst>
                                        <p:tav tm="0">
                                          <p:val>
                                            <p:fltVal val="0"/>
                                          </p:val>
                                        </p:tav>
                                        <p:tav tm="100000">
                                          <p:val>
                                            <p:strVal val="#ppt_w"/>
                                          </p:val>
                                        </p:tav>
                                      </p:tavLst>
                                    </p:anim>
                                    <p:anim calcmode="lin" valueType="num">
                                      <p:cBhvr>
                                        <p:cTn id="45" dur="500" fill="hold"/>
                                        <p:tgtEl>
                                          <p:spTgt spid="15367"/>
                                        </p:tgtEl>
                                        <p:attrNameLst>
                                          <p:attrName>ppt_h</p:attrName>
                                        </p:attrNameLst>
                                      </p:cBhvr>
                                      <p:tavLst>
                                        <p:tav tm="0">
                                          <p:val>
                                            <p:strVal val="#ppt_h"/>
                                          </p:val>
                                        </p:tav>
                                        <p:tav tm="100000">
                                          <p:val>
                                            <p:strVal val="#ppt_h"/>
                                          </p:val>
                                        </p:tav>
                                      </p:tavLst>
                                    </p:anim>
                                  </p:childTnLst>
                                </p:cTn>
                              </p:par>
                              <p:par>
                                <p:cTn id="46" presetID="17" presetClass="entr" presetSubtype="10" fill="hold" grpId="0" nodeType="withEffect">
                                  <p:stCondLst>
                                    <p:cond delay="500"/>
                                  </p:stCondLst>
                                  <p:childTnLst>
                                    <p:set>
                                      <p:cBhvr>
                                        <p:cTn id="47" dur="1" fill="hold">
                                          <p:stCondLst>
                                            <p:cond delay="0"/>
                                          </p:stCondLst>
                                        </p:cTn>
                                        <p:tgtEl>
                                          <p:spTgt spid="15369"/>
                                        </p:tgtEl>
                                        <p:attrNameLst>
                                          <p:attrName>style.visibility</p:attrName>
                                        </p:attrNameLst>
                                      </p:cBhvr>
                                      <p:to>
                                        <p:strVal val="visible"/>
                                      </p:to>
                                    </p:set>
                                    <p:anim calcmode="lin" valueType="num">
                                      <p:cBhvr>
                                        <p:cTn id="48" dur="500" fill="hold"/>
                                        <p:tgtEl>
                                          <p:spTgt spid="15369"/>
                                        </p:tgtEl>
                                        <p:attrNameLst>
                                          <p:attrName>ppt_w</p:attrName>
                                        </p:attrNameLst>
                                      </p:cBhvr>
                                      <p:tavLst>
                                        <p:tav tm="0">
                                          <p:val>
                                            <p:fltVal val="0"/>
                                          </p:val>
                                        </p:tav>
                                        <p:tav tm="100000">
                                          <p:val>
                                            <p:strVal val="#ppt_w"/>
                                          </p:val>
                                        </p:tav>
                                      </p:tavLst>
                                    </p:anim>
                                    <p:anim calcmode="lin" valueType="num">
                                      <p:cBhvr>
                                        <p:cTn id="49" dur="500" fill="hold"/>
                                        <p:tgtEl>
                                          <p:spTgt spid="15369"/>
                                        </p:tgtEl>
                                        <p:attrNameLst>
                                          <p:attrName>ppt_h</p:attrName>
                                        </p:attrNameLst>
                                      </p:cBhvr>
                                      <p:tavLst>
                                        <p:tav tm="0">
                                          <p:val>
                                            <p:strVal val="#ppt_h"/>
                                          </p:val>
                                        </p:tav>
                                        <p:tav tm="100000">
                                          <p:val>
                                            <p:strVal val="#ppt_h"/>
                                          </p:val>
                                        </p:tav>
                                      </p:tavLst>
                                    </p:anim>
                                  </p:childTnLst>
                                </p:cTn>
                              </p:par>
                              <p:par>
                                <p:cTn id="50" presetID="17" presetClass="entr" presetSubtype="10" fill="hold" grpId="0" nodeType="withEffect">
                                  <p:stCondLst>
                                    <p:cond delay="500"/>
                                  </p:stCondLst>
                                  <p:childTnLst>
                                    <p:set>
                                      <p:cBhvr>
                                        <p:cTn id="51" dur="1" fill="hold">
                                          <p:stCondLst>
                                            <p:cond delay="0"/>
                                          </p:stCondLst>
                                        </p:cTn>
                                        <p:tgtEl>
                                          <p:spTgt spid="15368"/>
                                        </p:tgtEl>
                                        <p:attrNameLst>
                                          <p:attrName>style.visibility</p:attrName>
                                        </p:attrNameLst>
                                      </p:cBhvr>
                                      <p:to>
                                        <p:strVal val="visible"/>
                                      </p:to>
                                    </p:set>
                                    <p:anim calcmode="lin" valueType="num">
                                      <p:cBhvr>
                                        <p:cTn id="52" dur="500" fill="hold"/>
                                        <p:tgtEl>
                                          <p:spTgt spid="15368"/>
                                        </p:tgtEl>
                                        <p:attrNameLst>
                                          <p:attrName>ppt_w</p:attrName>
                                        </p:attrNameLst>
                                      </p:cBhvr>
                                      <p:tavLst>
                                        <p:tav tm="0">
                                          <p:val>
                                            <p:fltVal val="0"/>
                                          </p:val>
                                        </p:tav>
                                        <p:tav tm="100000">
                                          <p:val>
                                            <p:strVal val="#ppt_w"/>
                                          </p:val>
                                        </p:tav>
                                      </p:tavLst>
                                    </p:anim>
                                    <p:anim calcmode="lin" valueType="num">
                                      <p:cBhvr>
                                        <p:cTn id="53" dur="500" fill="hold"/>
                                        <p:tgtEl>
                                          <p:spTgt spid="15368"/>
                                        </p:tgtEl>
                                        <p:attrNameLst>
                                          <p:attrName>ppt_h</p:attrName>
                                        </p:attrNameLst>
                                      </p:cBhvr>
                                      <p:tavLst>
                                        <p:tav tm="0">
                                          <p:val>
                                            <p:strVal val="#ppt_h"/>
                                          </p:val>
                                        </p:tav>
                                        <p:tav tm="100000">
                                          <p:val>
                                            <p:strVal val="#ppt_h"/>
                                          </p:val>
                                        </p:tav>
                                      </p:tavLst>
                                    </p:anim>
                                  </p:childTnLst>
                                </p:cTn>
                              </p:par>
                              <p:par>
                                <p:cTn id="54" presetID="17" presetClass="entr" presetSubtype="10" fill="hold" grpId="0" nodeType="withEffect">
                                  <p:stCondLst>
                                    <p:cond delay="500"/>
                                  </p:stCondLst>
                                  <p:childTnLst>
                                    <p:set>
                                      <p:cBhvr>
                                        <p:cTn id="55" dur="1" fill="hold">
                                          <p:stCondLst>
                                            <p:cond delay="0"/>
                                          </p:stCondLst>
                                        </p:cTn>
                                        <p:tgtEl>
                                          <p:spTgt spid="15389"/>
                                        </p:tgtEl>
                                        <p:attrNameLst>
                                          <p:attrName>style.visibility</p:attrName>
                                        </p:attrNameLst>
                                      </p:cBhvr>
                                      <p:to>
                                        <p:strVal val="visible"/>
                                      </p:to>
                                    </p:set>
                                    <p:anim calcmode="lin" valueType="num">
                                      <p:cBhvr>
                                        <p:cTn id="56" dur="500" fill="hold"/>
                                        <p:tgtEl>
                                          <p:spTgt spid="15389"/>
                                        </p:tgtEl>
                                        <p:attrNameLst>
                                          <p:attrName>ppt_w</p:attrName>
                                        </p:attrNameLst>
                                      </p:cBhvr>
                                      <p:tavLst>
                                        <p:tav tm="0">
                                          <p:val>
                                            <p:fltVal val="0"/>
                                          </p:val>
                                        </p:tav>
                                        <p:tav tm="100000">
                                          <p:val>
                                            <p:strVal val="#ppt_w"/>
                                          </p:val>
                                        </p:tav>
                                      </p:tavLst>
                                    </p:anim>
                                    <p:anim calcmode="lin" valueType="num">
                                      <p:cBhvr>
                                        <p:cTn id="57" dur="500" fill="hold"/>
                                        <p:tgtEl>
                                          <p:spTgt spid="15389"/>
                                        </p:tgtEl>
                                        <p:attrNameLst>
                                          <p:attrName>ppt_h</p:attrName>
                                        </p:attrNameLst>
                                      </p:cBhvr>
                                      <p:tavLst>
                                        <p:tav tm="0">
                                          <p:val>
                                            <p:strVal val="#ppt_h"/>
                                          </p:val>
                                        </p:tav>
                                        <p:tav tm="100000">
                                          <p:val>
                                            <p:strVal val="#ppt_h"/>
                                          </p:val>
                                        </p:tav>
                                      </p:tavLst>
                                    </p:anim>
                                  </p:childTnLst>
                                </p:cTn>
                              </p:par>
                              <p:par>
                                <p:cTn id="58" presetID="10" presetClass="entr" presetSubtype="0" fill="hold" nodeType="withEffect">
                                  <p:stCondLst>
                                    <p:cond delay="250"/>
                                  </p:stCondLst>
                                  <p:childTnLst>
                                    <p:set>
                                      <p:cBhvr>
                                        <p:cTn id="59" dur="1" fill="hold">
                                          <p:stCondLst>
                                            <p:cond delay="0"/>
                                          </p:stCondLst>
                                        </p:cTn>
                                        <p:tgtEl>
                                          <p:spTgt spid="15390"/>
                                        </p:tgtEl>
                                        <p:attrNameLst>
                                          <p:attrName>style.visibility</p:attrName>
                                        </p:attrNameLst>
                                      </p:cBhvr>
                                      <p:to>
                                        <p:strVal val="visible"/>
                                      </p:to>
                                    </p:set>
                                    <p:anim calcmode="lin" valueType="num">
                                      <p:cBhvr>
                                        <p:cTn id="60" dur="500" fill="hold"/>
                                        <p:tgtEl>
                                          <p:spTgt spid="15390"/>
                                        </p:tgtEl>
                                        <p:attrNameLst>
                                          <p:attrName>ppt_w</p:attrName>
                                        </p:attrNameLst>
                                      </p:cBhvr>
                                      <p:tavLst>
                                        <p:tav tm="0">
                                          <p:val>
                                            <p:fltVal val="0"/>
                                          </p:val>
                                        </p:tav>
                                        <p:tav tm="100000">
                                          <p:val>
                                            <p:strVal val="#ppt_w"/>
                                          </p:val>
                                        </p:tav>
                                      </p:tavLst>
                                    </p:anim>
                                    <p:anim calcmode="lin" valueType="num">
                                      <p:cBhvr>
                                        <p:cTn id="61" dur="500" fill="hold"/>
                                        <p:tgtEl>
                                          <p:spTgt spid="15390"/>
                                        </p:tgtEl>
                                        <p:attrNameLst>
                                          <p:attrName>ppt_h</p:attrName>
                                        </p:attrNameLst>
                                      </p:cBhvr>
                                      <p:tavLst>
                                        <p:tav tm="0">
                                          <p:val>
                                            <p:fltVal val="0"/>
                                          </p:val>
                                        </p:tav>
                                        <p:tav tm="100000">
                                          <p:val>
                                            <p:strVal val="#ppt_h"/>
                                          </p:val>
                                        </p:tav>
                                      </p:tavLst>
                                    </p:anim>
                                    <p:animEffect>
                                      <p:cBhvr>
                                        <p:cTn id="62" dur="500"/>
                                        <p:tgtEl>
                                          <p:spTgt spid="15390"/>
                                        </p:tgtEl>
                                      </p:cBhvr>
                                    </p:animEffect>
                                  </p:childTnLst>
                                </p:cTn>
                              </p:par>
                              <p:par>
                                <p:cTn id="63" presetID="17" presetClass="entr" presetSubtype="10" fill="hold" grpId="0" nodeType="withEffect">
                                  <p:stCondLst>
                                    <p:cond delay="500"/>
                                  </p:stCondLst>
                                  <p:childTnLst>
                                    <p:set>
                                      <p:cBhvr>
                                        <p:cTn id="64" dur="1" fill="hold">
                                          <p:stCondLst>
                                            <p:cond delay="0"/>
                                          </p:stCondLst>
                                        </p:cTn>
                                        <p:tgtEl>
                                          <p:spTgt spid="15393"/>
                                        </p:tgtEl>
                                        <p:attrNameLst>
                                          <p:attrName>style.visibility</p:attrName>
                                        </p:attrNameLst>
                                      </p:cBhvr>
                                      <p:to>
                                        <p:strVal val="visible"/>
                                      </p:to>
                                    </p:set>
                                    <p:anim calcmode="lin" valueType="num">
                                      <p:cBhvr>
                                        <p:cTn id="65" dur="500" fill="hold"/>
                                        <p:tgtEl>
                                          <p:spTgt spid="15393"/>
                                        </p:tgtEl>
                                        <p:attrNameLst>
                                          <p:attrName>ppt_w</p:attrName>
                                        </p:attrNameLst>
                                      </p:cBhvr>
                                      <p:tavLst>
                                        <p:tav tm="0">
                                          <p:val>
                                            <p:fltVal val="0"/>
                                          </p:val>
                                        </p:tav>
                                        <p:tav tm="100000">
                                          <p:val>
                                            <p:strVal val="#ppt_w"/>
                                          </p:val>
                                        </p:tav>
                                      </p:tavLst>
                                    </p:anim>
                                    <p:anim calcmode="lin" valueType="num">
                                      <p:cBhvr>
                                        <p:cTn id="66" dur="500" fill="hold"/>
                                        <p:tgtEl>
                                          <p:spTgt spid="15393"/>
                                        </p:tgtEl>
                                        <p:attrNameLst>
                                          <p:attrName>ppt_h</p:attrName>
                                        </p:attrNameLst>
                                      </p:cBhvr>
                                      <p:tavLst>
                                        <p:tav tm="0">
                                          <p:val>
                                            <p:strVal val="#ppt_h"/>
                                          </p:val>
                                        </p:tav>
                                        <p:tav tm="100000">
                                          <p:val>
                                            <p:strVal val="#ppt_h"/>
                                          </p:val>
                                        </p:tav>
                                      </p:tavLst>
                                    </p:anim>
                                  </p:childTnLst>
                                </p:cTn>
                              </p:par>
                              <p:par>
                                <p:cTn id="67" presetID="10" presetClass="entr" presetSubtype="0" fill="hold" nodeType="withEffect">
                                  <p:stCondLst>
                                    <p:cond delay="250"/>
                                  </p:stCondLst>
                                  <p:childTnLst>
                                    <p:set>
                                      <p:cBhvr>
                                        <p:cTn id="68" dur="1" fill="hold">
                                          <p:stCondLst>
                                            <p:cond delay="0"/>
                                          </p:stCondLst>
                                        </p:cTn>
                                        <p:tgtEl>
                                          <p:spTgt spid="15394"/>
                                        </p:tgtEl>
                                        <p:attrNameLst>
                                          <p:attrName>style.visibility</p:attrName>
                                        </p:attrNameLst>
                                      </p:cBhvr>
                                      <p:to>
                                        <p:strVal val="visible"/>
                                      </p:to>
                                    </p:set>
                                    <p:anim calcmode="lin" valueType="num">
                                      <p:cBhvr>
                                        <p:cTn id="69" dur="500" fill="hold"/>
                                        <p:tgtEl>
                                          <p:spTgt spid="15394"/>
                                        </p:tgtEl>
                                        <p:attrNameLst>
                                          <p:attrName>ppt_w</p:attrName>
                                        </p:attrNameLst>
                                      </p:cBhvr>
                                      <p:tavLst>
                                        <p:tav tm="0">
                                          <p:val>
                                            <p:fltVal val="0"/>
                                          </p:val>
                                        </p:tav>
                                        <p:tav tm="100000">
                                          <p:val>
                                            <p:strVal val="#ppt_w"/>
                                          </p:val>
                                        </p:tav>
                                      </p:tavLst>
                                    </p:anim>
                                    <p:anim calcmode="lin" valueType="num">
                                      <p:cBhvr>
                                        <p:cTn id="70" dur="500" fill="hold"/>
                                        <p:tgtEl>
                                          <p:spTgt spid="15394"/>
                                        </p:tgtEl>
                                        <p:attrNameLst>
                                          <p:attrName>ppt_h</p:attrName>
                                        </p:attrNameLst>
                                      </p:cBhvr>
                                      <p:tavLst>
                                        <p:tav tm="0">
                                          <p:val>
                                            <p:fltVal val="0"/>
                                          </p:val>
                                        </p:tav>
                                        <p:tav tm="100000">
                                          <p:val>
                                            <p:strVal val="#ppt_h"/>
                                          </p:val>
                                        </p:tav>
                                      </p:tavLst>
                                    </p:anim>
                                    <p:animEffect>
                                      <p:cBhvr>
                                        <p:cTn id="71" dur="500"/>
                                        <p:tgtEl>
                                          <p:spTgt spid="15394"/>
                                        </p:tgtEl>
                                      </p:cBhvr>
                                    </p:animEffect>
                                  </p:childTnLst>
                                </p:cTn>
                              </p:par>
                              <p:par>
                                <p:cTn id="72" presetID="17" presetClass="entr" presetSubtype="10" fill="hold" grpId="0" nodeType="withEffect">
                                  <p:stCondLst>
                                    <p:cond delay="500"/>
                                  </p:stCondLst>
                                  <p:childTnLst>
                                    <p:set>
                                      <p:cBhvr>
                                        <p:cTn id="73" dur="1" fill="hold">
                                          <p:stCondLst>
                                            <p:cond delay="0"/>
                                          </p:stCondLst>
                                        </p:cTn>
                                        <p:tgtEl>
                                          <p:spTgt spid="15397"/>
                                        </p:tgtEl>
                                        <p:attrNameLst>
                                          <p:attrName>style.visibility</p:attrName>
                                        </p:attrNameLst>
                                      </p:cBhvr>
                                      <p:to>
                                        <p:strVal val="visible"/>
                                      </p:to>
                                    </p:set>
                                    <p:anim calcmode="lin" valueType="num">
                                      <p:cBhvr>
                                        <p:cTn id="74" dur="500" fill="hold"/>
                                        <p:tgtEl>
                                          <p:spTgt spid="15397"/>
                                        </p:tgtEl>
                                        <p:attrNameLst>
                                          <p:attrName>ppt_w</p:attrName>
                                        </p:attrNameLst>
                                      </p:cBhvr>
                                      <p:tavLst>
                                        <p:tav tm="0">
                                          <p:val>
                                            <p:fltVal val="0"/>
                                          </p:val>
                                        </p:tav>
                                        <p:tav tm="100000">
                                          <p:val>
                                            <p:strVal val="#ppt_w"/>
                                          </p:val>
                                        </p:tav>
                                      </p:tavLst>
                                    </p:anim>
                                    <p:anim calcmode="lin" valueType="num">
                                      <p:cBhvr>
                                        <p:cTn id="75" dur="500" fill="hold"/>
                                        <p:tgtEl>
                                          <p:spTgt spid="15397"/>
                                        </p:tgtEl>
                                        <p:attrNameLst>
                                          <p:attrName>ppt_h</p:attrName>
                                        </p:attrNameLst>
                                      </p:cBhvr>
                                      <p:tavLst>
                                        <p:tav tm="0">
                                          <p:val>
                                            <p:strVal val="#ppt_h"/>
                                          </p:val>
                                        </p:tav>
                                        <p:tav tm="100000">
                                          <p:val>
                                            <p:strVal val="#ppt_h"/>
                                          </p:val>
                                        </p:tav>
                                      </p:tavLst>
                                    </p:anim>
                                  </p:childTnLst>
                                </p:cTn>
                              </p:par>
                              <p:par>
                                <p:cTn id="76" presetID="17" presetClass="entr" presetSubtype="10" fill="hold" grpId="0" nodeType="withEffect">
                                  <p:stCondLst>
                                    <p:cond delay="500"/>
                                  </p:stCondLst>
                                  <p:childTnLst>
                                    <p:set>
                                      <p:cBhvr>
                                        <p:cTn id="77" dur="1" fill="hold">
                                          <p:stCondLst>
                                            <p:cond delay="0"/>
                                          </p:stCondLst>
                                        </p:cTn>
                                        <p:tgtEl>
                                          <p:spTgt spid="15398"/>
                                        </p:tgtEl>
                                        <p:attrNameLst>
                                          <p:attrName>style.visibility</p:attrName>
                                        </p:attrNameLst>
                                      </p:cBhvr>
                                      <p:to>
                                        <p:strVal val="visible"/>
                                      </p:to>
                                    </p:set>
                                    <p:anim calcmode="lin" valueType="num">
                                      <p:cBhvr>
                                        <p:cTn id="78" dur="500" fill="hold"/>
                                        <p:tgtEl>
                                          <p:spTgt spid="15398"/>
                                        </p:tgtEl>
                                        <p:attrNameLst>
                                          <p:attrName>ppt_w</p:attrName>
                                        </p:attrNameLst>
                                      </p:cBhvr>
                                      <p:tavLst>
                                        <p:tav tm="0">
                                          <p:val>
                                            <p:fltVal val="0"/>
                                          </p:val>
                                        </p:tav>
                                        <p:tav tm="100000">
                                          <p:val>
                                            <p:strVal val="#ppt_w"/>
                                          </p:val>
                                        </p:tav>
                                      </p:tavLst>
                                    </p:anim>
                                    <p:anim calcmode="lin" valueType="num">
                                      <p:cBhvr>
                                        <p:cTn id="79" dur="500" fill="hold"/>
                                        <p:tgtEl>
                                          <p:spTgt spid="15398"/>
                                        </p:tgtEl>
                                        <p:attrNameLst>
                                          <p:attrName>ppt_h</p:attrName>
                                        </p:attrNameLst>
                                      </p:cBhvr>
                                      <p:tavLst>
                                        <p:tav tm="0">
                                          <p:val>
                                            <p:strVal val="#ppt_h"/>
                                          </p:val>
                                        </p:tav>
                                        <p:tav tm="100000">
                                          <p:val>
                                            <p:strVal val="#ppt_h"/>
                                          </p:val>
                                        </p:tav>
                                      </p:tavLst>
                                    </p:anim>
                                  </p:childTnLst>
                                </p:cTn>
                              </p:par>
                              <p:par>
                                <p:cTn id="80" presetID="10" presetClass="entr" presetSubtype="0" fill="hold" nodeType="withEffect">
                                  <p:stCondLst>
                                    <p:cond delay="250"/>
                                  </p:stCondLst>
                                  <p:childTnLst>
                                    <p:set>
                                      <p:cBhvr>
                                        <p:cTn id="81" dur="1" fill="hold">
                                          <p:stCondLst>
                                            <p:cond delay="0"/>
                                          </p:stCondLst>
                                        </p:cTn>
                                        <p:tgtEl>
                                          <p:spTgt spid="15399"/>
                                        </p:tgtEl>
                                        <p:attrNameLst>
                                          <p:attrName>style.visibility</p:attrName>
                                        </p:attrNameLst>
                                      </p:cBhvr>
                                      <p:to>
                                        <p:strVal val="visible"/>
                                      </p:to>
                                    </p:set>
                                    <p:anim calcmode="lin" valueType="num">
                                      <p:cBhvr>
                                        <p:cTn id="82" dur="500" fill="hold"/>
                                        <p:tgtEl>
                                          <p:spTgt spid="15399"/>
                                        </p:tgtEl>
                                        <p:attrNameLst>
                                          <p:attrName>ppt_w</p:attrName>
                                        </p:attrNameLst>
                                      </p:cBhvr>
                                      <p:tavLst>
                                        <p:tav tm="0">
                                          <p:val>
                                            <p:fltVal val="0"/>
                                          </p:val>
                                        </p:tav>
                                        <p:tav tm="100000">
                                          <p:val>
                                            <p:strVal val="#ppt_w"/>
                                          </p:val>
                                        </p:tav>
                                      </p:tavLst>
                                    </p:anim>
                                    <p:anim calcmode="lin" valueType="num">
                                      <p:cBhvr>
                                        <p:cTn id="83" dur="500" fill="hold"/>
                                        <p:tgtEl>
                                          <p:spTgt spid="15399"/>
                                        </p:tgtEl>
                                        <p:attrNameLst>
                                          <p:attrName>ppt_h</p:attrName>
                                        </p:attrNameLst>
                                      </p:cBhvr>
                                      <p:tavLst>
                                        <p:tav tm="0">
                                          <p:val>
                                            <p:fltVal val="0"/>
                                          </p:val>
                                        </p:tav>
                                        <p:tav tm="100000">
                                          <p:val>
                                            <p:strVal val="#ppt_h"/>
                                          </p:val>
                                        </p:tav>
                                      </p:tavLst>
                                    </p:anim>
                                    <p:animEffect>
                                      <p:cBhvr>
                                        <p:cTn id="84" dur="500"/>
                                        <p:tgtEl>
                                          <p:spTgt spid="15399"/>
                                        </p:tgtEl>
                                      </p:cBhvr>
                                    </p:animEffect>
                                  </p:childTnLst>
                                </p:cTn>
                              </p:par>
                              <p:par>
                                <p:cTn id="85" presetID="10" presetClass="entr" presetSubtype="0" fill="hold" nodeType="withEffect">
                                  <p:stCondLst>
                                    <p:cond delay="250"/>
                                  </p:stCondLst>
                                  <p:childTnLst>
                                    <p:set>
                                      <p:cBhvr>
                                        <p:cTn id="86" dur="1" fill="hold">
                                          <p:stCondLst>
                                            <p:cond delay="0"/>
                                          </p:stCondLst>
                                        </p:cTn>
                                        <p:tgtEl>
                                          <p:spTgt spid="15402"/>
                                        </p:tgtEl>
                                        <p:attrNameLst>
                                          <p:attrName>style.visibility</p:attrName>
                                        </p:attrNameLst>
                                      </p:cBhvr>
                                      <p:to>
                                        <p:strVal val="visible"/>
                                      </p:to>
                                    </p:set>
                                    <p:anim calcmode="lin" valueType="num">
                                      <p:cBhvr>
                                        <p:cTn id="87" dur="500" fill="hold"/>
                                        <p:tgtEl>
                                          <p:spTgt spid="15402"/>
                                        </p:tgtEl>
                                        <p:attrNameLst>
                                          <p:attrName>ppt_w</p:attrName>
                                        </p:attrNameLst>
                                      </p:cBhvr>
                                      <p:tavLst>
                                        <p:tav tm="0">
                                          <p:val>
                                            <p:fltVal val="0"/>
                                          </p:val>
                                        </p:tav>
                                        <p:tav tm="100000">
                                          <p:val>
                                            <p:strVal val="#ppt_w"/>
                                          </p:val>
                                        </p:tav>
                                      </p:tavLst>
                                    </p:anim>
                                    <p:anim calcmode="lin" valueType="num">
                                      <p:cBhvr>
                                        <p:cTn id="88" dur="500" fill="hold"/>
                                        <p:tgtEl>
                                          <p:spTgt spid="15402"/>
                                        </p:tgtEl>
                                        <p:attrNameLst>
                                          <p:attrName>ppt_h</p:attrName>
                                        </p:attrNameLst>
                                      </p:cBhvr>
                                      <p:tavLst>
                                        <p:tav tm="0">
                                          <p:val>
                                            <p:fltVal val="0"/>
                                          </p:val>
                                        </p:tav>
                                        <p:tav tm="100000">
                                          <p:val>
                                            <p:strVal val="#ppt_h"/>
                                          </p:val>
                                        </p:tav>
                                      </p:tavLst>
                                    </p:anim>
                                    <p:animEffect>
                                      <p:cBhvr>
                                        <p:cTn id="89" dur="500"/>
                                        <p:tgtEl>
                                          <p:spTgt spid="15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ldLvl="0" autoUpdateAnimBg="0"/>
      <p:bldP spid="15366" grpId="0" animBg="1"/>
      <p:bldP spid="15367" grpId="0" animBg="1"/>
      <p:bldP spid="15368" grpId="0" animBg="1"/>
      <p:bldP spid="15369" grpId="0" animBg="1"/>
      <p:bldP spid="15389" grpId="0" animBg="1"/>
      <p:bldP spid="15393" grpId="0" animBg="1"/>
      <p:bldP spid="15397" grpId="0" animBg="1"/>
      <p:bldP spid="1539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组合 18"/>
          <p:cNvGrpSpPr>
            <a:grpSpLocks noChangeAspect="1"/>
          </p:cNvGrpSpPr>
          <p:nvPr/>
        </p:nvGrpSpPr>
        <p:grpSpPr bwMode="auto">
          <a:xfrm>
            <a:off x="611188" y="260350"/>
            <a:ext cx="665162" cy="665163"/>
            <a:chOff x="0" y="0"/>
            <a:chExt cx="666069" cy="664458"/>
          </a:xfrm>
        </p:grpSpPr>
        <p:sp>
          <p:nvSpPr>
            <p:cNvPr id="16409"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6410"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16389" name="文本框 17"/>
          <p:cNvSpPr>
            <a:spLocks noChangeArrowheads="1"/>
          </p:cNvSpPr>
          <p:nvPr/>
        </p:nvSpPr>
        <p:spPr bwMode="auto">
          <a:xfrm>
            <a:off x="1419225" y="361950"/>
            <a:ext cx="7113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中网云优势与特点</a:t>
            </a:r>
            <a:endParaRPr lang="en-US" altLang="zh-CN"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6388" name="组合 1"/>
          <p:cNvGrpSpPr>
            <a:grpSpLocks/>
          </p:cNvGrpSpPr>
          <p:nvPr/>
        </p:nvGrpSpPr>
        <p:grpSpPr bwMode="auto">
          <a:xfrm>
            <a:off x="819150" y="1563688"/>
            <a:ext cx="3206750" cy="398462"/>
            <a:chOff x="0" y="0"/>
            <a:chExt cx="3205593" cy="397710"/>
          </a:xfrm>
        </p:grpSpPr>
        <p:sp>
          <p:nvSpPr>
            <p:cNvPr id="16407" name="矩形 22"/>
            <p:cNvSpPr>
              <a:spLocks noChangeArrowheads="1"/>
            </p:cNvSpPr>
            <p:nvPr/>
          </p:nvSpPr>
          <p:spPr bwMode="auto">
            <a:xfrm>
              <a:off x="0" y="0"/>
              <a:ext cx="2232000" cy="39771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机房网络</a:t>
              </a:r>
            </a:p>
          </p:txBody>
        </p:sp>
        <p:cxnSp>
          <p:nvCxnSpPr>
            <p:cNvPr id="16408" name="直接箭头连接符 24"/>
            <p:cNvCxnSpPr>
              <a:cxnSpLocks noChangeShapeType="1"/>
            </p:cNvCxnSpPr>
            <p:nvPr/>
          </p:nvCxnSpPr>
          <p:spPr bwMode="auto">
            <a:xfrm>
              <a:off x="2232000" y="198855"/>
              <a:ext cx="973593" cy="1"/>
            </a:xfrm>
            <a:prstGeom prst="straightConnector1">
              <a:avLst/>
            </a:prstGeom>
            <a:noFill/>
            <a:ln w="63500">
              <a:solidFill>
                <a:schemeClr val="accent1"/>
              </a:solidFill>
              <a:miter lim="800000"/>
              <a:headEnd/>
              <a:tailEnd type="triangle" w="med" len="med"/>
            </a:ln>
            <a:extLst>
              <a:ext uri="{909E8E84-426E-40DD-AFC4-6F175D3DCCD1}">
                <a14:hiddenFill xmlns:a14="http://schemas.microsoft.com/office/drawing/2010/main">
                  <a:noFill/>
                </a14:hiddenFill>
              </a:ext>
            </a:extLst>
          </p:spPr>
        </p:cxnSp>
      </p:grpSp>
      <p:grpSp>
        <p:nvGrpSpPr>
          <p:cNvPr id="2" name="组合 39"/>
          <p:cNvGrpSpPr>
            <a:grpSpLocks/>
          </p:cNvGrpSpPr>
          <p:nvPr/>
        </p:nvGrpSpPr>
        <p:grpSpPr bwMode="auto">
          <a:xfrm>
            <a:off x="819150" y="2871788"/>
            <a:ext cx="3206750" cy="398462"/>
            <a:chOff x="0" y="0"/>
            <a:chExt cx="3205592" cy="397710"/>
          </a:xfrm>
        </p:grpSpPr>
        <p:sp>
          <p:nvSpPr>
            <p:cNvPr id="16405" name="矩形 41"/>
            <p:cNvSpPr>
              <a:spLocks noChangeArrowheads="1"/>
            </p:cNvSpPr>
            <p:nvPr/>
          </p:nvSpPr>
          <p:spPr bwMode="auto">
            <a:xfrm>
              <a:off x="0" y="0"/>
              <a:ext cx="2232000" cy="39771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操作易用</a:t>
              </a:r>
              <a:endParaRPr lang="zh-CN" altLang="en-US" sz="1800">
                <a:latin typeface="Arial" panose="020B0604020202020204" pitchFamily="34" charset="0"/>
              </a:endParaRPr>
            </a:p>
          </p:txBody>
        </p:sp>
        <p:cxnSp>
          <p:nvCxnSpPr>
            <p:cNvPr id="16406" name="直接箭头连接符 43"/>
            <p:cNvCxnSpPr>
              <a:cxnSpLocks noChangeShapeType="1"/>
            </p:cNvCxnSpPr>
            <p:nvPr/>
          </p:nvCxnSpPr>
          <p:spPr bwMode="auto">
            <a:xfrm>
              <a:off x="2232000" y="198855"/>
              <a:ext cx="973592" cy="1"/>
            </a:xfrm>
            <a:prstGeom prst="straightConnector1">
              <a:avLst/>
            </a:prstGeom>
            <a:noFill/>
            <a:ln w="63500">
              <a:solidFill>
                <a:schemeClr val="accent1"/>
              </a:solidFill>
              <a:miter lim="800000"/>
              <a:headEnd/>
              <a:tailEnd type="triangle" w="med" len="med"/>
            </a:ln>
            <a:extLst>
              <a:ext uri="{909E8E84-426E-40DD-AFC4-6F175D3DCCD1}">
                <a14:hiddenFill xmlns:a14="http://schemas.microsoft.com/office/drawing/2010/main">
                  <a:noFill/>
                </a14:hiddenFill>
              </a:ext>
            </a:extLst>
          </p:spPr>
        </p:cxnSp>
      </p:grpSp>
      <p:grpSp>
        <p:nvGrpSpPr>
          <p:cNvPr id="16390" name="组合 51"/>
          <p:cNvGrpSpPr>
            <a:grpSpLocks/>
          </p:cNvGrpSpPr>
          <p:nvPr/>
        </p:nvGrpSpPr>
        <p:grpSpPr bwMode="auto">
          <a:xfrm>
            <a:off x="819150" y="4295775"/>
            <a:ext cx="3206750" cy="396875"/>
            <a:chOff x="0" y="0"/>
            <a:chExt cx="3205592" cy="397710"/>
          </a:xfrm>
        </p:grpSpPr>
        <p:sp>
          <p:nvSpPr>
            <p:cNvPr id="16403" name="矩形 53"/>
            <p:cNvSpPr>
              <a:spLocks noChangeArrowheads="1"/>
            </p:cNvSpPr>
            <p:nvPr/>
          </p:nvSpPr>
          <p:spPr bwMode="auto">
            <a:xfrm>
              <a:off x="0" y="0"/>
              <a:ext cx="2232000" cy="39771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容灾备份</a:t>
              </a:r>
            </a:p>
          </p:txBody>
        </p:sp>
        <p:cxnSp>
          <p:nvCxnSpPr>
            <p:cNvPr id="16404" name="直接箭头连接符 55"/>
            <p:cNvCxnSpPr>
              <a:cxnSpLocks noChangeShapeType="1"/>
            </p:cNvCxnSpPr>
            <p:nvPr/>
          </p:nvCxnSpPr>
          <p:spPr bwMode="auto">
            <a:xfrm>
              <a:off x="2232000" y="198855"/>
              <a:ext cx="973592" cy="1"/>
            </a:xfrm>
            <a:prstGeom prst="straightConnector1">
              <a:avLst/>
            </a:prstGeom>
            <a:noFill/>
            <a:ln w="63500">
              <a:solidFill>
                <a:schemeClr val="accent1"/>
              </a:solidFill>
              <a:miter lim="800000"/>
              <a:headEnd/>
              <a:tailEnd type="triangle" w="med" len="med"/>
            </a:ln>
            <a:extLst>
              <a:ext uri="{909E8E84-426E-40DD-AFC4-6F175D3DCCD1}">
                <a14:hiddenFill xmlns:a14="http://schemas.microsoft.com/office/drawing/2010/main">
                  <a:noFill/>
                </a14:hiddenFill>
              </a:ext>
            </a:extLst>
          </p:spPr>
        </p:cxnSp>
      </p:grpSp>
      <p:grpSp>
        <p:nvGrpSpPr>
          <p:cNvPr id="16391" name="组合 57"/>
          <p:cNvGrpSpPr>
            <a:grpSpLocks/>
          </p:cNvGrpSpPr>
          <p:nvPr/>
        </p:nvGrpSpPr>
        <p:grpSpPr bwMode="auto">
          <a:xfrm>
            <a:off x="819150" y="5765800"/>
            <a:ext cx="3206750" cy="396875"/>
            <a:chOff x="0" y="0"/>
            <a:chExt cx="3205592" cy="397710"/>
          </a:xfrm>
        </p:grpSpPr>
        <p:sp>
          <p:nvSpPr>
            <p:cNvPr id="16401" name="矩形 59"/>
            <p:cNvSpPr>
              <a:spLocks noChangeArrowheads="1"/>
            </p:cNvSpPr>
            <p:nvPr/>
          </p:nvSpPr>
          <p:spPr bwMode="auto">
            <a:xfrm>
              <a:off x="0" y="0"/>
              <a:ext cx="2232000" cy="39771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安全可靠</a:t>
              </a:r>
            </a:p>
          </p:txBody>
        </p:sp>
        <p:cxnSp>
          <p:nvCxnSpPr>
            <p:cNvPr id="3" name="直接箭头连接符 61"/>
            <p:cNvCxnSpPr>
              <a:cxnSpLocks noChangeShapeType="1"/>
            </p:cNvCxnSpPr>
            <p:nvPr/>
          </p:nvCxnSpPr>
          <p:spPr bwMode="auto">
            <a:xfrm>
              <a:off x="2232000" y="198855"/>
              <a:ext cx="973592" cy="1"/>
            </a:xfrm>
            <a:prstGeom prst="straightConnector1">
              <a:avLst/>
            </a:prstGeom>
            <a:noFill/>
            <a:ln w="63500">
              <a:solidFill>
                <a:schemeClr val="accent1"/>
              </a:solidFill>
              <a:miter lim="800000"/>
              <a:headEnd/>
              <a:tailEnd type="triangle" w="med" len="med"/>
            </a:ln>
            <a:extLst>
              <a:ext uri="{909E8E84-426E-40DD-AFC4-6F175D3DCCD1}">
                <a14:hiddenFill xmlns:a14="http://schemas.microsoft.com/office/drawing/2010/main">
                  <a:noFill/>
                </a14:hiddenFill>
              </a:ext>
            </a:extLst>
          </p:spPr>
        </p:cxnSp>
      </p:grpSp>
      <p:sp>
        <p:nvSpPr>
          <p:cNvPr id="16393" name="矩形 67"/>
          <p:cNvSpPr>
            <a:spLocks noChangeArrowheads="1"/>
          </p:cNvSpPr>
          <p:nvPr/>
        </p:nvSpPr>
        <p:spPr bwMode="auto">
          <a:xfrm>
            <a:off x="4025900" y="1181100"/>
            <a:ext cx="4581525" cy="11128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高端品牌服务器，绿色机房设计，</a:t>
            </a:r>
            <a:r>
              <a:rPr lang="en-US" altLang="zh-CN"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PUE</a:t>
            </a: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低 </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骨干机房，出口带宽大，独享带宽</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双线、单线自主选择</a:t>
            </a:r>
            <a:endParaRPr lang="zh-CN" altLang="en-US" sz="1800">
              <a:latin typeface="Arial" panose="020B0604020202020204" pitchFamily="34" charset="0"/>
            </a:endParaRPr>
          </a:p>
        </p:txBody>
      </p:sp>
      <p:sp>
        <p:nvSpPr>
          <p:cNvPr id="16394" name="矩形 68"/>
          <p:cNvSpPr>
            <a:spLocks noChangeArrowheads="1"/>
          </p:cNvSpPr>
          <p:nvPr/>
        </p:nvSpPr>
        <p:spPr bwMode="auto">
          <a:xfrm>
            <a:off x="4025900" y="2568575"/>
            <a:ext cx="4581525" cy="1114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内置主流的操作系统，</a:t>
            </a:r>
            <a:r>
              <a:rPr lang="en-US" altLang="zh-CN"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windows</a:t>
            </a: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正版激活 </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可在线更换操作系统，软件系统一键部署 </a:t>
            </a:r>
          </a:p>
          <a:p>
            <a:pPr eaLnBrk="1" hangingPunct="1">
              <a:lnSpc>
                <a:spcPct val="100000"/>
              </a:lnSpc>
              <a:spcBef>
                <a:spcPct val="0"/>
              </a:spcBef>
              <a:buFont typeface="Arial" panose="020B0604020202020204" pitchFamily="34" charset="0"/>
              <a:buNone/>
            </a:pPr>
            <a:r>
              <a:rPr lang="en-US" altLang="zh-CN"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WEB</a:t>
            </a: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在线管理，简单方便</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提供多种管理工具面板 不懂技术也能用！</a:t>
            </a:r>
            <a:endParaRPr lang="zh-CN" altLang="en-US" sz="1800">
              <a:latin typeface="Arial" panose="020B0604020202020204" pitchFamily="34" charset="0"/>
            </a:endParaRPr>
          </a:p>
        </p:txBody>
      </p:sp>
      <p:sp>
        <p:nvSpPr>
          <p:cNvPr id="16395" name="矩形 69"/>
          <p:cNvSpPr>
            <a:spLocks noChangeArrowheads="1"/>
          </p:cNvSpPr>
          <p:nvPr/>
        </p:nvSpPr>
        <p:spPr bwMode="auto">
          <a:xfrm>
            <a:off x="4025899" y="3957637"/>
            <a:ext cx="4581525" cy="1114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国际品牌企业级服务器的高性能</a:t>
            </a:r>
            <a:endParaRPr lang="en-US" altLang="zh-CN" sz="18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lnSpc>
                <a:spcPct val="100000"/>
              </a:lnSpc>
              <a:spcBef>
                <a:spcPct val="0"/>
              </a:spcBef>
              <a:buFont typeface="Arial" panose="020B0604020202020204" pitchFamily="34" charset="0"/>
              <a:buNone/>
            </a:pPr>
            <a:r>
              <a:rPr lang="zh-CN" altLang="en-US" sz="18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内置的监控、备机、快照、数据备份等服务确保故障的快速恢复 </a:t>
            </a:r>
          </a:p>
          <a:p>
            <a:pPr eaLnBrk="1" hangingPunct="1">
              <a:lnSpc>
                <a:spcPct val="100000"/>
              </a:lnSpc>
              <a:spcBef>
                <a:spcPct val="0"/>
              </a:spcBef>
              <a:buFont typeface="Arial" panose="020B0604020202020204" pitchFamily="34" charset="0"/>
              <a:buNone/>
            </a:pPr>
            <a:r>
              <a:rPr lang="zh-CN" altLang="en-US" sz="18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提供智能备份功能，将数据风险降到最低。</a:t>
            </a:r>
            <a:endParaRPr lang="zh-CN" altLang="en-US" sz="1800" dirty="0">
              <a:latin typeface="Arial" panose="020B0604020202020204" pitchFamily="34" charset="0"/>
            </a:endParaRPr>
          </a:p>
        </p:txBody>
      </p:sp>
      <p:sp>
        <p:nvSpPr>
          <p:cNvPr id="16396" name="矩形 70"/>
          <p:cNvSpPr>
            <a:spLocks noChangeArrowheads="1"/>
          </p:cNvSpPr>
          <p:nvPr/>
        </p:nvSpPr>
        <p:spPr bwMode="auto">
          <a:xfrm>
            <a:off x="4025899" y="5346699"/>
            <a:ext cx="4581525" cy="1114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有效防护</a:t>
            </a:r>
            <a:r>
              <a:rPr lang="en-US" altLang="zh-CN" sz="1800" b="1" dirty="0" err="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DDoS</a:t>
            </a:r>
            <a:r>
              <a:rPr lang="zh-CN" altLang="en-US" sz="18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攻击，可进行流量清洗和黑</a:t>
            </a:r>
          </a:p>
          <a:p>
            <a:pPr eaLnBrk="1" hangingPunct="1">
              <a:lnSpc>
                <a:spcPct val="100000"/>
              </a:lnSpc>
              <a:spcBef>
                <a:spcPct val="0"/>
              </a:spcBef>
              <a:buFont typeface="Arial" panose="020B0604020202020204" pitchFamily="34" charset="0"/>
              <a:buNone/>
            </a:pPr>
            <a:r>
              <a:rPr lang="zh-CN" altLang="en-US" sz="18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端口入侵扫描，挂马扫描，漏洞扫描等附加服务 </a:t>
            </a:r>
          </a:p>
          <a:p>
            <a:pPr eaLnBrk="1" hangingPunct="1">
              <a:lnSpc>
                <a:spcPct val="100000"/>
              </a:lnSpc>
              <a:spcBef>
                <a:spcPct val="0"/>
              </a:spcBef>
              <a:buFont typeface="Arial" panose="020B0604020202020204" pitchFamily="34" charset="0"/>
              <a:buNone/>
            </a:pPr>
            <a:r>
              <a:rPr lang="zh-CN" altLang="en-US" sz="18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从硬件级别上实现故障和安全性的隔离</a:t>
            </a:r>
            <a:endParaRPr lang="zh-CN" altLang="en-US" sz="1800" dirty="0">
              <a:latin typeface="Arial" panose="020B0604020202020204" pitchFamily="34" charset="0"/>
            </a:endParaRPr>
          </a:p>
        </p:txBody>
      </p:sp>
      <p:cxnSp>
        <p:nvCxnSpPr>
          <p:cNvPr id="27" name="直接连接符 26"/>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29" name="表格 28"/>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25" name="图片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animEffect>
                                      <p:cBhvr>
                                        <p:cTn id="9" dur="500"/>
                                        <p:tgtEl>
                                          <p:spTgt spid="16386"/>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16389"/>
                                        </p:tgtEl>
                                        <p:attrNameLst>
                                          <p:attrName>style.visibility</p:attrName>
                                        </p:attrNameLst>
                                      </p:cBhvr>
                                      <p:to>
                                        <p:strVal val="visible"/>
                                      </p:to>
                                    </p:set>
                                    <p:animEffect>
                                      <p:cBhvr>
                                        <p:cTn id="12"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组合 18"/>
          <p:cNvGrpSpPr>
            <a:grpSpLocks noChangeAspect="1"/>
          </p:cNvGrpSpPr>
          <p:nvPr/>
        </p:nvGrpSpPr>
        <p:grpSpPr bwMode="auto">
          <a:xfrm>
            <a:off x="611188" y="260350"/>
            <a:ext cx="665162" cy="665163"/>
            <a:chOff x="0" y="0"/>
            <a:chExt cx="666069" cy="664458"/>
          </a:xfrm>
        </p:grpSpPr>
        <p:sp>
          <p:nvSpPr>
            <p:cNvPr id="17434"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7435"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17413" name="文本框 17"/>
          <p:cNvSpPr>
            <a:spLocks noChangeArrowheads="1"/>
          </p:cNvSpPr>
          <p:nvPr/>
        </p:nvSpPr>
        <p:spPr bwMode="auto">
          <a:xfrm>
            <a:off x="1419225" y="361950"/>
            <a:ext cx="7113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中网云优势与特点</a:t>
            </a:r>
            <a:endParaRPr lang="en-US" altLang="zh-CN"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414" name="矩形 12"/>
          <p:cNvSpPr>
            <a:spLocks noChangeArrowheads="1"/>
          </p:cNvSpPr>
          <p:nvPr/>
        </p:nvSpPr>
        <p:spPr bwMode="auto">
          <a:xfrm>
            <a:off x="6062663" y="5889625"/>
            <a:ext cx="20304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chemeClr val="accent1"/>
                </a:solidFill>
                <a:latin typeface="微软雅黑" panose="020B0503020204020204" pitchFamily="34" charset="-122"/>
                <a:ea typeface="微软雅黑" panose="020B0503020204020204" pitchFamily="34" charset="-122"/>
                <a:sym typeface="Times New Roman" panose="02020603050405020304" pitchFamily="18" charset="0"/>
              </a:rPr>
              <a:t>略扯淡方案原理图</a:t>
            </a:r>
            <a:endParaRPr lang="zh-CN" altLang="en-US" sz="1800">
              <a:latin typeface="Arial" panose="020B0604020202020204" pitchFamily="34" charset="0"/>
            </a:endParaRPr>
          </a:p>
        </p:txBody>
      </p:sp>
      <p:grpSp>
        <p:nvGrpSpPr>
          <p:cNvPr id="2" name="组合 31"/>
          <p:cNvGrpSpPr>
            <a:grpSpLocks/>
          </p:cNvGrpSpPr>
          <p:nvPr/>
        </p:nvGrpSpPr>
        <p:grpSpPr bwMode="auto">
          <a:xfrm>
            <a:off x="819150" y="1563688"/>
            <a:ext cx="3206750" cy="398462"/>
            <a:chOff x="0" y="0"/>
            <a:chExt cx="3205593" cy="397710"/>
          </a:xfrm>
        </p:grpSpPr>
        <p:sp>
          <p:nvSpPr>
            <p:cNvPr id="17429" name="矩形 32"/>
            <p:cNvSpPr>
              <a:spLocks noChangeArrowheads="1"/>
            </p:cNvSpPr>
            <p:nvPr/>
          </p:nvSpPr>
          <p:spPr bwMode="auto">
            <a:xfrm>
              <a:off x="0" y="0"/>
              <a:ext cx="2232000" cy="39771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灵活扩展</a:t>
              </a:r>
              <a:endParaRPr lang="zh-CN" altLang="en-US" sz="1800">
                <a:latin typeface="Arial" panose="020B0604020202020204" pitchFamily="34" charset="0"/>
              </a:endParaRPr>
            </a:p>
          </p:txBody>
        </p:sp>
        <p:cxnSp>
          <p:nvCxnSpPr>
            <p:cNvPr id="17430" name="直接箭头连接符 40"/>
            <p:cNvCxnSpPr>
              <a:cxnSpLocks noChangeShapeType="1"/>
            </p:cNvCxnSpPr>
            <p:nvPr/>
          </p:nvCxnSpPr>
          <p:spPr bwMode="auto">
            <a:xfrm>
              <a:off x="2232000" y="198855"/>
              <a:ext cx="973593" cy="1"/>
            </a:xfrm>
            <a:prstGeom prst="straightConnector1">
              <a:avLst/>
            </a:prstGeom>
            <a:noFill/>
            <a:ln w="63500">
              <a:solidFill>
                <a:schemeClr val="accent1"/>
              </a:solidFill>
              <a:miter lim="800000"/>
              <a:headEnd/>
              <a:tailEnd type="triangle" w="med" len="med"/>
            </a:ln>
            <a:extLst>
              <a:ext uri="{909E8E84-426E-40DD-AFC4-6F175D3DCCD1}">
                <a14:hiddenFill xmlns:a14="http://schemas.microsoft.com/office/drawing/2010/main">
                  <a:noFill/>
                </a14:hiddenFill>
              </a:ext>
            </a:extLst>
          </p:spPr>
        </p:cxnSp>
      </p:grpSp>
      <p:grpSp>
        <p:nvGrpSpPr>
          <p:cNvPr id="3" name="组合 41"/>
          <p:cNvGrpSpPr>
            <a:grpSpLocks/>
          </p:cNvGrpSpPr>
          <p:nvPr/>
        </p:nvGrpSpPr>
        <p:grpSpPr bwMode="auto">
          <a:xfrm>
            <a:off x="819150" y="2871788"/>
            <a:ext cx="3206750" cy="398462"/>
            <a:chOff x="0" y="0"/>
            <a:chExt cx="3205592" cy="397710"/>
          </a:xfrm>
        </p:grpSpPr>
        <p:sp>
          <p:nvSpPr>
            <p:cNvPr id="17427" name="矩形 42"/>
            <p:cNvSpPr>
              <a:spLocks noChangeArrowheads="1"/>
            </p:cNvSpPr>
            <p:nvPr/>
          </p:nvSpPr>
          <p:spPr bwMode="auto">
            <a:xfrm>
              <a:off x="0" y="0"/>
              <a:ext cx="2232000" cy="39771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节约成本</a:t>
              </a:r>
              <a:endParaRPr lang="zh-CN" altLang="en-US" sz="1800">
                <a:latin typeface="Arial" panose="020B0604020202020204" pitchFamily="34" charset="0"/>
              </a:endParaRPr>
            </a:p>
          </p:txBody>
        </p:sp>
        <p:cxnSp>
          <p:nvCxnSpPr>
            <p:cNvPr id="17428" name="直接箭头连接符 43"/>
            <p:cNvCxnSpPr>
              <a:cxnSpLocks noChangeShapeType="1"/>
            </p:cNvCxnSpPr>
            <p:nvPr/>
          </p:nvCxnSpPr>
          <p:spPr bwMode="auto">
            <a:xfrm>
              <a:off x="2232000" y="198855"/>
              <a:ext cx="973592" cy="1"/>
            </a:xfrm>
            <a:prstGeom prst="straightConnector1">
              <a:avLst/>
            </a:prstGeom>
            <a:noFill/>
            <a:ln w="63500">
              <a:solidFill>
                <a:schemeClr val="accent1"/>
              </a:solidFill>
              <a:miter lim="800000"/>
              <a:headEnd/>
              <a:tailEnd type="triangle" w="med" len="med"/>
            </a:ln>
            <a:extLst>
              <a:ext uri="{909E8E84-426E-40DD-AFC4-6F175D3DCCD1}">
                <a14:hiddenFill xmlns:a14="http://schemas.microsoft.com/office/drawing/2010/main">
                  <a:noFill/>
                </a14:hiddenFill>
              </a:ext>
            </a:extLst>
          </p:spPr>
        </p:cxnSp>
      </p:grpSp>
      <p:grpSp>
        <p:nvGrpSpPr>
          <p:cNvPr id="17416" name="组合 44"/>
          <p:cNvGrpSpPr>
            <a:grpSpLocks/>
          </p:cNvGrpSpPr>
          <p:nvPr/>
        </p:nvGrpSpPr>
        <p:grpSpPr bwMode="auto">
          <a:xfrm>
            <a:off x="819150" y="4295775"/>
            <a:ext cx="3206750" cy="396875"/>
            <a:chOff x="0" y="0"/>
            <a:chExt cx="3205592" cy="397710"/>
          </a:xfrm>
        </p:grpSpPr>
        <p:sp>
          <p:nvSpPr>
            <p:cNvPr id="17425" name="矩形 45"/>
            <p:cNvSpPr>
              <a:spLocks noChangeArrowheads="1"/>
            </p:cNvSpPr>
            <p:nvPr/>
          </p:nvSpPr>
          <p:spPr bwMode="auto">
            <a:xfrm>
              <a:off x="0" y="0"/>
              <a:ext cx="2232000" cy="39771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性能卓越</a:t>
              </a:r>
              <a:endParaRPr lang="zh-CN" altLang="en-US" sz="1800">
                <a:latin typeface="Arial" panose="020B0604020202020204" pitchFamily="34" charset="0"/>
              </a:endParaRPr>
            </a:p>
          </p:txBody>
        </p:sp>
        <p:cxnSp>
          <p:nvCxnSpPr>
            <p:cNvPr id="17426" name="直接箭头连接符 46"/>
            <p:cNvCxnSpPr>
              <a:cxnSpLocks noChangeShapeType="1"/>
            </p:cNvCxnSpPr>
            <p:nvPr/>
          </p:nvCxnSpPr>
          <p:spPr bwMode="auto">
            <a:xfrm>
              <a:off x="2232000" y="198855"/>
              <a:ext cx="973592" cy="1"/>
            </a:xfrm>
            <a:prstGeom prst="straightConnector1">
              <a:avLst/>
            </a:prstGeom>
            <a:noFill/>
            <a:ln w="63500">
              <a:solidFill>
                <a:schemeClr val="accent1"/>
              </a:solidFill>
              <a:miter lim="800000"/>
              <a:headEnd/>
              <a:tailEnd type="triangle" w="med" len="med"/>
            </a:ln>
            <a:extLst>
              <a:ext uri="{909E8E84-426E-40DD-AFC4-6F175D3DCCD1}">
                <a14:hiddenFill xmlns:a14="http://schemas.microsoft.com/office/drawing/2010/main">
                  <a:noFill/>
                </a14:hiddenFill>
              </a:ext>
            </a:extLst>
          </p:spPr>
        </p:cxnSp>
      </p:grpSp>
      <p:grpSp>
        <p:nvGrpSpPr>
          <p:cNvPr id="17417" name="组合 47"/>
          <p:cNvGrpSpPr>
            <a:grpSpLocks/>
          </p:cNvGrpSpPr>
          <p:nvPr/>
        </p:nvGrpSpPr>
        <p:grpSpPr bwMode="auto">
          <a:xfrm>
            <a:off x="819150" y="5765800"/>
            <a:ext cx="3206750" cy="396875"/>
            <a:chOff x="0" y="0"/>
            <a:chExt cx="3205592" cy="397710"/>
          </a:xfrm>
        </p:grpSpPr>
        <p:sp>
          <p:nvSpPr>
            <p:cNvPr id="17423" name="矩形 48"/>
            <p:cNvSpPr>
              <a:spLocks noChangeArrowheads="1"/>
            </p:cNvSpPr>
            <p:nvPr/>
          </p:nvSpPr>
          <p:spPr bwMode="auto">
            <a:xfrm>
              <a:off x="0" y="0"/>
              <a:ext cx="2232000" cy="39771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上帝服务</a:t>
              </a:r>
              <a:endParaRPr lang="zh-CN" altLang="en-US" sz="1800">
                <a:latin typeface="Arial" panose="020B0604020202020204" pitchFamily="34" charset="0"/>
              </a:endParaRPr>
            </a:p>
          </p:txBody>
        </p:sp>
        <p:cxnSp>
          <p:nvCxnSpPr>
            <p:cNvPr id="17424" name="直接箭头连接符 49"/>
            <p:cNvCxnSpPr>
              <a:cxnSpLocks noChangeShapeType="1"/>
            </p:cNvCxnSpPr>
            <p:nvPr/>
          </p:nvCxnSpPr>
          <p:spPr bwMode="auto">
            <a:xfrm>
              <a:off x="2232000" y="198855"/>
              <a:ext cx="973592" cy="1"/>
            </a:xfrm>
            <a:prstGeom prst="straightConnector1">
              <a:avLst/>
            </a:prstGeom>
            <a:noFill/>
            <a:ln w="63500">
              <a:solidFill>
                <a:schemeClr val="accent1"/>
              </a:solidFill>
              <a:miter lim="800000"/>
              <a:headEnd/>
              <a:tailEnd type="triangle" w="med" len="med"/>
            </a:ln>
            <a:extLst>
              <a:ext uri="{909E8E84-426E-40DD-AFC4-6F175D3DCCD1}">
                <a14:hiddenFill xmlns:a14="http://schemas.microsoft.com/office/drawing/2010/main">
                  <a:noFill/>
                </a14:hiddenFill>
              </a:ext>
            </a:extLst>
          </p:spPr>
        </p:cxnSp>
      </p:grpSp>
      <p:sp>
        <p:nvSpPr>
          <p:cNvPr id="17418" name="矩形 50"/>
          <p:cNvSpPr>
            <a:spLocks noChangeArrowheads="1"/>
          </p:cNvSpPr>
          <p:nvPr/>
        </p:nvSpPr>
        <p:spPr bwMode="auto">
          <a:xfrm>
            <a:off x="4025900" y="1181100"/>
            <a:ext cx="4581525" cy="11128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带宽自由提升</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在线使用负载均衡，轻松扩展应用 </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开通云服务器非常灵活，无需对系统、环境和数据做任何变更就可以在线升级配置</a:t>
            </a:r>
            <a:endParaRPr lang="zh-CN" altLang="en-US" sz="1800">
              <a:latin typeface="Arial" panose="020B0604020202020204" pitchFamily="34" charset="0"/>
            </a:endParaRPr>
          </a:p>
        </p:txBody>
      </p:sp>
      <p:sp>
        <p:nvSpPr>
          <p:cNvPr id="17419" name="矩形 51"/>
          <p:cNvSpPr>
            <a:spLocks noChangeArrowheads="1"/>
          </p:cNvSpPr>
          <p:nvPr/>
        </p:nvSpPr>
        <p:spPr bwMode="auto">
          <a:xfrm>
            <a:off x="4025900" y="2568575"/>
            <a:ext cx="4581525" cy="1114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使用成本门槛低 </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无需一次性大投入 </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按需购买，弹性付费，灵活应对业务变化</a:t>
            </a:r>
            <a:endParaRPr lang="zh-CN" altLang="en-US" sz="1800">
              <a:latin typeface="Arial" panose="020B0604020202020204" pitchFamily="34" charset="0"/>
            </a:endParaRPr>
          </a:p>
        </p:txBody>
      </p:sp>
      <p:sp>
        <p:nvSpPr>
          <p:cNvPr id="17420" name="矩形 52"/>
          <p:cNvSpPr>
            <a:spLocks noChangeArrowheads="1"/>
          </p:cNvSpPr>
          <p:nvPr/>
        </p:nvSpPr>
        <p:spPr bwMode="auto">
          <a:xfrm>
            <a:off x="4025900" y="4041775"/>
            <a:ext cx="4581525" cy="1114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集群虚拟化</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真正物理隔离</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各云服务器独占内存等硬件资源确保高性能。</a:t>
            </a:r>
            <a:endParaRPr lang="zh-CN" altLang="en-US" sz="1800">
              <a:latin typeface="Arial" panose="020B0604020202020204" pitchFamily="34" charset="0"/>
            </a:endParaRPr>
          </a:p>
        </p:txBody>
      </p:sp>
      <p:sp>
        <p:nvSpPr>
          <p:cNvPr id="17421" name="矩形 53"/>
          <p:cNvSpPr>
            <a:spLocks noChangeArrowheads="1"/>
          </p:cNvSpPr>
          <p:nvPr/>
        </p:nvSpPr>
        <p:spPr bwMode="auto">
          <a:xfrm>
            <a:off x="4025900" y="5360194"/>
            <a:ext cx="4581525" cy="11144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en-US" altLang="zh-CN"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24*7</a:t>
            </a: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的专业运维服务团队</a:t>
            </a:r>
          </a:p>
          <a:p>
            <a:pPr eaLnBrk="1" hangingPunct="1">
              <a:lnSpc>
                <a:spcPct val="100000"/>
              </a:lnSpc>
              <a:spcBef>
                <a:spcPct val="0"/>
              </a:spcBef>
              <a:buFont typeface="Arial" panose="020B0604020202020204" pitchFamily="34" charset="0"/>
              <a:buNone/>
            </a:pP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提供最高等级的</a:t>
            </a:r>
            <a:r>
              <a:rPr lang="en-US" altLang="zh-CN"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SLA</a:t>
            </a:r>
            <a:r>
              <a:rPr lang="zh-CN" altLang="en-US" sz="18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1800">
              <a:latin typeface="Arial" panose="020B0604020202020204" pitchFamily="34" charset="0"/>
            </a:endParaRPr>
          </a:p>
        </p:txBody>
      </p:sp>
      <p:cxnSp>
        <p:nvCxnSpPr>
          <p:cNvPr id="28" name="直接连接符 27"/>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30" name="表格 29"/>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26" name="图片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animEffect>
                                      <p:cBhvr>
                                        <p:cTn id="9" dur="500"/>
                                        <p:tgtEl>
                                          <p:spTgt spid="17410"/>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17413"/>
                                        </p:tgtEl>
                                        <p:attrNameLst>
                                          <p:attrName>style.visibility</p:attrName>
                                        </p:attrNameLst>
                                      </p:cBhvr>
                                      <p:to>
                                        <p:strVal val="visible"/>
                                      </p:to>
                                    </p:set>
                                    <p:animEffect>
                                      <p:cBhvr>
                                        <p:cTn id="12" dur="500"/>
                                        <p:tgtEl>
                                          <p:spTgt spid="17413"/>
                                        </p:tgtEl>
                                      </p:cBhvr>
                                    </p:animEffect>
                                  </p:childTnLst>
                                </p:cTn>
                              </p:par>
                              <p:par>
                                <p:cTn id="13" presetID="10" presetClass="entr" presetSubtype="0" fill="hold" grpId="0" nodeType="withEffect">
                                  <p:stCondLst>
                                    <p:cond delay="250"/>
                                  </p:stCondLst>
                                  <p:childTnLst>
                                    <p:set>
                                      <p:cBhvr>
                                        <p:cTn id="14" dur="1" fill="hold">
                                          <p:stCondLst>
                                            <p:cond delay="0"/>
                                          </p:stCondLst>
                                        </p:cTn>
                                        <p:tgtEl>
                                          <p:spTgt spid="17414"/>
                                        </p:tgtEl>
                                        <p:attrNameLst>
                                          <p:attrName>style.visibility</p:attrName>
                                        </p:attrNameLst>
                                      </p:cBhvr>
                                      <p:to>
                                        <p:strVal val="visible"/>
                                      </p:to>
                                    </p:set>
                                    <p:anim calcmode="lin" valueType="num">
                                      <p:cBhvr>
                                        <p:cTn id="15" dur="500" fill="hold"/>
                                        <p:tgtEl>
                                          <p:spTgt spid="17414"/>
                                        </p:tgtEl>
                                        <p:attrNameLst>
                                          <p:attrName>ppt_w</p:attrName>
                                        </p:attrNameLst>
                                      </p:cBhvr>
                                      <p:tavLst>
                                        <p:tav tm="0">
                                          <p:val>
                                            <p:fltVal val="0"/>
                                          </p:val>
                                        </p:tav>
                                        <p:tav tm="100000">
                                          <p:val>
                                            <p:strVal val="#ppt_w"/>
                                          </p:val>
                                        </p:tav>
                                      </p:tavLst>
                                    </p:anim>
                                    <p:anim calcmode="lin" valueType="num">
                                      <p:cBhvr>
                                        <p:cTn id="16" dur="500" fill="hold"/>
                                        <p:tgtEl>
                                          <p:spTgt spid="17414"/>
                                        </p:tgtEl>
                                        <p:attrNameLst>
                                          <p:attrName>ppt_h</p:attrName>
                                        </p:attrNameLst>
                                      </p:cBhvr>
                                      <p:tavLst>
                                        <p:tav tm="0">
                                          <p:val>
                                            <p:fltVal val="0"/>
                                          </p:val>
                                        </p:tav>
                                        <p:tav tm="100000">
                                          <p:val>
                                            <p:strVal val="#ppt_h"/>
                                          </p:val>
                                        </p:tav>
                                      </p:tavLst>
                                    </p:anim>
                                    <p:animEffect>
                                      <p:cBhvr>
                                        <p:cTn id="17"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bldLvl="0" autoUpdateAnimBg="0"/>
      <p:bldP spid="17414" grpId="0" bldLvl="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4"/>
          <p:cNvSpPr>
            <a:spLocks noChangeArrowheads="1"/>
          </p:cNvSpPr>
          <p:nvPr/>
        </p:nvSpPr>
        <p:spPr bwMode="auto">
          <a:xfrm>
            <a:off x="0" y="1851025"/>
            <a:ext cx="4205288"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19900" b="1">
                <a:solidFill>
                  <a:schemeClr val="accent1"/>
                </a:solidFill>
                <a:latin typeface="微软雅黑" panose="020B0503020204020204" pitchFamily="34" charset="-122"/>
                <a:ea typeface="微软雅黑" panose="020B0503020204020204" pitchFamily="34" charset="-122"/>
                <a:sym typeface="Times New Roman" panose="02020603050405020304" pitchFamily="18" charset="0"/>
              </a:rPr>
              <a:t>03</a:t>
            </a:r>
            <a:endParaRPr lang="zh-CN" altLang="en-US" sz="19900" b="1">
              <a:solidFill>
                <a:schemeClr val="accent1"/>
              </a:solidFill>
              <a:latin typeface="微软雅黑" panose="020B0503020204020204" pitchFamily="34" charset="-122"/>
              <a:ea typeface="微软雅黑" panose="020B0503020204020204" pitchFamily="34" charset="-122"/>
              <a:sym typeface="Times New Roman" panose="02020603050405020304" pitchFamily="18" charset="0"/>
            </a:endParaRPr>
          </a:p>
        </p:txBody>
      </p:sp>
      <p:sp>
        <p:nvSpPr>
          <p:cNvPr id="18435" name="文本框 6"/>
          <p:cNvSpPr>
            <a:spLocks noChangeArrowheads="1"/>
          </p:cNvSpPr>
          <p:nvPr/>
        </p:nvSpPr>
        <p:spPr bwMode="auto">
          <a:xfrm>
            <a:off x="3887788" y="2844800"/>
            <a:ext cx="46450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常见问题</a:t>
            </a:r>
            <a:endParaRPr lang="en-US" altLang="zh-CN"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436" name="文本框 7"/>
          <p:cNvSpPr>
            <a:spLocks noChangeArrowheads="1"/>
          </p:cNvSpPr>
          <p:nvPr/>
        </p:nvSpPr>
        <p:spPr bwMode="auto">
          <a:xfrm>
            <a:off x="3887788" y="3416300"/>
            <a:ext cx="46624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000">
                <a:solidFill>
                  <a:srgbClr val="000000"/>
                </a:solidFill>
                <a:latin typeface="Times New Roman" panose="02020603050405020304" pitchFamily="18" charset="0"/>
                <a:sym typeface="Times New Roman" panose="02020603050405020304" pitchFamily="18" charset="0"/>
              </a:rPr>
              <a:t>Common questions</a:t>
            </a:r>
          </a:p>
        </p:txBody>
      </p:sp>
      <p:grpSp>
        <p:nvGrpSpPr>
          <p:cNvPr id="18437" name="组合 14"/>
          <p:cNvGrpSpPr>
            <a:grpSpLocks/>
          </p:cNvGrpSpPr>
          <p:nvPr/>
        </p:nvGrpSpPr>
        <p:grpSpPr bwMode="auto">
          <a:xfrm>
            <a:off x="3887788" y="3375025"/>
            <a:ext cx="4662487" cy="107950"/>
            <a:chOff x="0" y="0"/>
            <a:chExt cx="4663440" cy="108000"/>
          </a:xfrm>
        </p:grpSpPr>
        <p:sp>
          <p:nvSpPr>
            <p:cNvPr id="18439" name="直接连接符 9"/>
            <p:cNvSpPr>
              <a:spLocks noChangeShapeType="1"/>
            </p:cNvSpPr>
            <p:nvPr/>
          </p:nvSpPr>
          <p:spPr bwMode="auto">
            <a:xfrm>
              <a:off x="83820" y="54000"/>
              <a:ext cx="4495800" cy="1"/>
            </a:xfrm>
            <a:prstGeom prst="line">
              <a:avLst/>
            </a:prstGeom>
            <a:noFill/>
            <a:ln w="12700">
              <a:solidFill>
                <a:srgbClr val="262626"/>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40" name="椭圆 12"/>
            <p:cNvSpPr>
              <a:spLocks noChangeArrowheads="1"/>
            </p:cNvSpPr>
            <p:nvPr/>
          </p:nvSpPr>
          <p:spPr bwMode="auto">
            <a:xfrm>
              <a:off x="0" y="0"/>
              <a:ext cx="108000" cy="108000"/>
            </a:xfrm>
            <a:prstGeom prst="ellipse">
              <a:avLst/>
            </a:pr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 name="椭圆 13"/>
            <p:cNvSpPr>
              <a:spLocks noChangeArrowheads="1"/>
            </p:cNvSpPr>
            <p:nvPr/>
          </p:nvSpPr>
          <p:spPr bwMode="auto">
            <a:xfrm>
              <a:off x="4555440" y="0"/>
              <a:ext cx="108000" cy="108000"/>
            </a:xfrm>
            <a:prstGeom prst="ellipse">
              <a:avLst/>
            </a:pr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useBgFill="1">
        <p:nvSpPr>
          <p:cNvPr id="18441" name="文本框 15"/>
          <p:cNvSpPr>
            <a:spLocks noChangeArrowheads="1"/>
          </p:cNvSpPr>
          <p:nvPr/>
        </p:nvSpPr>
        <p:spPr bwMode="auto">
          <a:xfrm>
            <a:off x="487363" y="3105150"/>
            <a:ext cx="3230562" cy="6477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3600" b="1">
                <a:solidFill>
                  <a:schemeClr val="accent1"/>
                </a:solidFill>
                <a:latin typeface="Times New Roman" panose="02020603050405020304" pitchFamily="18" charset="0"/>
                <a:sym typeface="Times New Roman" panose="02020603050405020304" pitchFamily="18" charset="0"/>
              </a:rPr>
              <a:t>PART THREE</a:t>
            </a:r>
            <a:endParaRPr lang="zh-CN" altLang="en-US" sz="3600" b="1">
              <a:solidFill>
                <a:schemeClr val="accent1"/>
              </a:solidFill>
              <a:latin typeface="Times New Roman" panose="02020603050405020304" pitchFamily="18" charset="0"/>
              <a:sym typeface="Times New Roman" panose="02020603050405020304" pitchFamily="18" charset="0"/>
            </a:endParaRPr>
          </a:p>
        </p:txBody>
      </p:sp>
      <p:cxnSp>
        <p:nvCxnSpPr>
          <p:cNvPr id="10" name="直接连接符 9"/>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2" name="表格 11"/>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animEffect>
                                      <p:cBhvr>
                                        <p:cTn id="9" dur="500"/>
                                        <p:tgtEl>
                                          <p:spTgt spid="18434"/>
                                        </p:tgtEl>
                                      </p:cBhvr>
                                    </p:animEffect>
                                  </p:childTnLst>
                                </p:cTn>
                              </p:par>
                              <p:par>
                                <p:cTn id="10" presetID="12" presetClass="entr" presetSubtype="4" fill="hold" grpId="0" nodeType="withEffect">
                                  <p:stCondLst>
                                    <p:cond delay="0"/>
                                  </p:stCondLst>
                                  <p:childTnLst>
                                    <p:set>
                                      <p:cBhvr>
                                        <p:cTn id="11" dur="1" fill="hold">
                                          <p:stCondLst>
                                            <p:cond delay="0"/>
                                          </p:stCondLst>
                                        </p:cTn>
                                        <p:tgtEl>
                                          <p:spTgt spid="18435"/>
                                        </p:tgtEl>
                                        <p:attrNameLst>
                                          <p:attrName>style.visibility</p:attrName>
                                        </p:attrNameLst>
                                      </p:cBhvr>
                                      <p:to>
                                        <p:strVal val="visible"/>
                                      </p:to>
                                    </p:set>
                                    <p:anim calcmode="lin" valueType="num">
                                      <p:cBhvr>
                                        <p:cTn id="12" dur="500"/>
                                        <p:tgtEl>
                                          <p:spTgt spid="18435"/>
                                        </p:tgtEl>
                                        <p:attrNameLst>
                                          <p:attrName>ppt_y</p:attrName>
                                        </p:attrNameLst>
                                      </p:cBhvr>
                                      <p:tavLst>
                                        <p:tav tm="0">
                                          <p:val>
                                            <p:strVal val="#ppt_y+#ppt_h*1.125000"/>
                                          </p:val>
                                        </p:tav>
                                        <p:tav tm="100000">
                                          <p:val>
                                            <p:strVal val="#ppt_y"/>
                                          </p:val>
                                        </p:tav>
                                      </p:tavLst>
                                    </p:anim>
                                    <p:animEffect>
                                      <p:cBhvr>
                                        <p:cTn id="13" dur="500"/>
                                        <p:tgtEl>
                                          <p:spTgt spid="18435"/>
                                        </p:tgtEl>
                                      </p:cBhvr>
                                    </p:animEffect>
                                  </p:childTnLst>
                                </p:cTn>
                              </p:par>
                              <p:par>
                                <p:cTn id="14" presetID="12" presetClass="entr" presetSubtype="1" fill="hold" grpId="0" nodeType="withEffect">
                                  <p:stCondLst>
                                    <p:cond delay="0"/>
                                  </p:stCondLst>
                                  <p:childTnLst>
                                    <p:set>
                                      <p:cBhvr>
                                        <p:cTn id="15" dur="1" fill="hold">
                                          <p:stCondLst>
                                            <p:cond delay="0"/>
                                          </p:stCondLst>
                                        </p:cTn>
                                        <p:tgtEl>
                                          <p:spTgt spid="18436"/>
                                        </p:tgtEl>
                                        <p:attrNameLst>
                                          <p:attrName>style.visibility</p:attrName>
                                        </p:attrNameLst>
                                      </p:cBhvr>
                                      <p:to>
                                        <p:strVal val="visible"/>
                                      </p:to>
                                    </p:set>
                                    <p:anim calcmode="lin" valueType="num">
                                      <p:cBhvr>
                                        <p:cTn id="16" dur="500"/>
                                        <p:tgtEl>
                                          <p:spTgt spid="18436"/>
                                        </p:tgtEl>
                                        <p:attrNameLst>
                                          <p:attrName>ppt_y</p:attrName>
                                        </p:attrNameLst>
                                      </p:cBhvr>
                                      <p:tavLst>
                                        <p:tav tm="0">
                                          <p:val>
                                            <p:strVal val="#ppt_y-#ppt_h*1.125000"/>
                                          </p:val>
                                        </p:tav>
                                        <p:tav tm="100000">
                                          <p:val>
                                            <p:strVal val="#ppt_y"/>
                                          </p:val>
                                        </p:tav>
                                      </p:tavLst>
                                    </p:anim>
                                    <p:animEffect>
                                      <p:cBhvr>
                                        <p:cTn id="17" dur="500"/>
                                        <p:tgtEl>
                                          <p:spTgt spid="18436"/>
                                        </p:tgtEl>
                                      </p:cBhvr>
                                    </p:animEffect>
                                  </p:childTnLst>
                                </p:cTn>
                              </p:par>
                              <p:par>
                                <p:cTn id="18" presetID="22" presetClass="entr" presetSubtype="8" fill="hold" nodeType="withEffect">
                                  <p:stCondLst>
                                    <p:cond delay="0"/>
                                  </p:stCondLst>
                                  <p:childTnLst>
                                    <p:set>
                                      <p:cBhvr>
                                        <p:cTn id="19" dur="1" fill="hold">
                                          <p:stCondLst>
                                            <p:cond delay="0"/>
                                          </p:stCondLst>
                                        </p:cTn>
                                        <p:tgtEl>
                                          <p:spTgt spid="18437"/>
                                        </p:tgtEl>
                                        <p:attrNameLst>
                                          <p:attrName>style.visibility</p:attrName>
                                        </p:attrNameLst>
                                      </p:cBhvr>
                                      <p:to>
                                        <p:strVal val="visible"/>
                                      </p:to>
                                    </p:set>
                                    <p:animEffect>
                                      <p:cBhvr>
                                        <p:cTn id="20" dur="500"/>
                                        <p:tgtEl>
                                          <p:spTgt spid="18437"/>
                                        </p:tgtEl>
                                      </p:cBhvr>
                                    </p:animEffect>
                                  </p:childTnLst>
                                </p:cTn>
                              </p:par>
                              <p:par>
                                <p:cTn id="21" presetID="16" presetClass="entr" presetSubtype="37" fill="hold" grpId="0" nodeType="withEffect">
                                  <p:stCondLst>
                                    <p:cond delay="400"/>
                                  </p:stCondLst>
                                  <p:childTnLst>
                                    <p:set>
                                      <p:cBhvr>
                                        <p:cTn id="22" dur="1" fill="hold">
                                          <p:stCondLst>
                                            <p:cond delay="0"/>
                                          </p:stCondLst>
                                        </p:cTn>
                                        <p:tgtEl>
                                          <p:spTgt spid="18441"/>
                                        </p:tgtEl>
                                        <p:attrNameLst>
                                          <p:attrName>style.visibility</p:attrName>
                                        </p:attrNameLst>
                                      </p:cBhvr>
                                      <p:to>
                                        <p:strVal val="visible"/>
                                      </p:to>
                                    </p:set>
                                    <p:animEffect>
                                      <p:cBhvr>
                                        <p:cTn id="23" dur="500"/>
                                        <p:tgtEl>
                                          <p:spTgt spid="184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ldLvl="0" autoUpdateAnimBg="0"/>
      <p:bldP spid="18435" grpId="0" bldLvl="0" autoUpdateAnimBg="0"/>
      <p:bldP spid="18436" grpId="0" bldLvl="0" autoUpdateAnimBg="0"/>
      <p:bldP spid="18441" grpId="0" bldLvl="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文本框 20"/>
          <p:cNvSpPr>
            <a:spLocks noChangeArrowheads="1"/>
          </p:cNvSpPr>
          <p:nvPr/>
        </p:nvSpPr>
        <p:spPr bwMode="auto">
          <a:xfrm>
            <a:off x="611188" y="1274763"/>
            <a:ext cx="7921625" cy="549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25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问：</a:t>
            </a:r>
            <a:r>
              <a:rPr lang="zh-CN" altLang="zh-CN" sz="1800" b="1" dirty="0">
                <a:solidFill>
                  <a:schemeClr val="accent1"/>
                </a:solidFill>
                <a:latin typeface="微软雅黑" panose="020B0503020204020204" pitchFamily="34" charset="-122"/>
                <a:ea typeface="微软雅黑" panose="020B0503020204020204" pitchFamily="34" charset="-122"/>
              </a:rPr>
              <a:t>云服务器适合那些客户群体？</a:t>
            </a:r>
          </a:p>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答：</a:t>
            </a:r>
            <a:r>
              <a:rPr lang="zh-CN" altLang="zh-CN" sz="1800" b="1" dirty="0">
                <a:solidFill>
                  <a:schemeClr val="accent1"/>
                </a:solidFill>
                <a:latin typeface="微软雅黑" panose="020B0503020204020204" pitchFamily="34" charset="-122"/>
                <a:ea typeface="微软雅黑" panose="020B0503020204020204" pitchFamily="34" charset="-122"/>
              </a:rPr>
              <a:t>云服务器和普通独立服务器一样拥有独立的操作系统</a:t>
            </a:r>
            <a:r>
              <a:rPr lang="en-US" altLang="zh-CN" sz="1800" b="1" dirty="0" err="1">
                <a:solidFill>
                  <a:schemeClr val="accent1"/>
                </a:solidFill>
                <a:latin typeface="微软雅黑" panose="020B0503020204020204" pitchFamily="34" charset="-122"/>
                <a:ea typeface="微软雅黑" panose="020B0503020204020204" pitchFamily="34" charset="-122"/>
              </a:rPr>
              <a:t>ip</a:t>
            </a:r>
            <a:r>
              <a:rPr lang="zh-CN" altLang="zh-CN" sz="1800" b="1" dirty="0">
                <a:solidFill>
                  <a:schemeClr val="accent1"/>
                </a:solidFill>
                <a:latin typeface="微软雅黑" panose="020B0503020204020204" pitchFamily="34" charset="-122"/>
                <a:ea typeface="微软雅黑" panose="020B0503020204020204" pitchFamily="34" charset="-122"/>
              </a:rPr>
              <a:t>也是全球唯一独享，云服务器是通过虚拟化手段实现的虚拟类产品，对于需要使用虚拟化功能的用户是不合适的，</a:t>
            </a:r>
            <a:r>
              <a:rPr lang="en-US" altLang="zh-CN" sz="1800" b="1" dirty="0">
                <a:solidFill>
                  <a:schemeClr val="accent1"/>
                </a:solidFill>
                <a:latin typeface="微软雅黑" panose="020B0503020204020204" pitchFamily="34" charset="-122"/>
                <a:ea typeface="微软雅黑" panose="020B0503020204020204" pitchFamily="34" charset="-122"/>
              </a:rPr>
              <a:t>a</a:t>
            </a:r>
            <a:r>
              <a:rPr lang="zh-CN" altLang="zh-CN" sz="1800" b="1" dirty="0">
                <a:solidFill>
                  <a:schemeClr val="accent1"/>
                </a:solidFill>
                <a:latin typeface="微软雅黑" panose="020B0503020204020204" pitchFamily="34" charset="-122"/>
                <a:ea typeface="微软雅黑" panose="020B0503020204020204" pitchFamily="34" charset="-122"/>
              </a:rPr>
              <a:t>云服务器拥有独享带宽不限流量的优势，如果用户的网站流量很大可以考虑购买云服务器，</a:t>
            </a:r>
            <a:r>
              <a:rPr lang="en-US" altLang="zh-CN" sz="1800" b="1" dirty="0">
                <a:solidFill>
                  <a:schemeClr val="accent1"/>
                </a:solidFill>
                <a:latin typeface="微软雅黑" panose="020B0503020204020204" pitchFamily="34" charset="-122"/>
                <a:ea typeface="微软雅黑" panose="020B0503020204020204" pitchFamily="34" charset="-122"/>
              </a:rPr>
              <a:t>b </a:t>
            </a:r>
            <a:r>
              <a:rPr lang="zh-CN" altLang="zh-CN" sz="1800" b="1" dirty="0">
                <a:solidFill>
                  <a:schemeClr val="accent1"/>
                </a:solidFill>
                <a:latin typeface="微软雅黑" panose="020B0503020204020204" pitchFamily="34" charset="-122"/>
                <a:ea typeface="微软雅黑" panose="020B0503020204020204" pitchFamily="34" charset="-122"/>
              </a:rPr>
              <a:t>云服务器的硬盘空间是完全独立的不会因所在平台或所在平台其他云服务器中毒而受影响（网络中毒除外，如</a:t>
            </a:r>
            <a:r>
              <a:rPr lang="en-US" altLang="zh-CN" sz="1800" b="1" dirty="0" err="1">
                <a:solidFill>
                  <a:schemeClr val="accent1"/>
                </a:solidFill>
                <a:latin typeface="微软雅黑" panose="020B0503020204020204" pitchFamily="34" charset="-122"/>
                <a:ea typeface="微软雅黑" panose="020B0503020204020204" pitchFamily="34" charset="-122"/>
              </a:rPr>
              <a:t>arp</a:t>
            </a:r>
            <a:r>
              <a:rPr lang="zh-CN" altLang="zh-CN" sz="1800" b="1" dirty="0">
                <a:solidFill>
                  <a:schemeClr val="accent1"/>
                </a:solidFill>
                <a:latin typeface="微软雅黑" panose="020B0503020204020204" pitchFamily="34" charset="-122"/>
                <a:ea typeface="微软雅黑" panose="020B0503020204020204" pitchFamily="34" charset="-122"/>
              </a:rPr>
              <a:t>，内网挂马等）</a:t>
            </a:r>
            <a:r>
              <a:rPr lang="en-US" altLang="zh-CN" sz="1800" b="1" dirty="0">
                <a:solidFill>
                  <a:schemeClr val="accent1"/>
                </a:solidFill>
                <a:latin typeface="微软雅黑" panose="020B0503020204020204" pitchFamily="34" charset="-122"/>
                <a:ea typeface="微软雅黑" panose="020B0503020204020204" pitchFamily="34" charset="-122"/>
              </a:rPr>
              <a:t>c </a:t>
            </a:r>
            <a:r>
              <a:rPr lang="zh-CN" altLang="zh-CN" sz="1800" b="1" dirty="0">
                <a:solidFill>
                  <a:schemeClr val="accent1"/>
                </a:solidFill>
                <a:latin typeface="微软雅黑" panose="020B0503020204020204" pitchFamily="34" charset="-122"/>
                <a:ea typeface="微软雅黑" panose="020B0503020204020204" pitchFamily="34" charset="-122"/>
              </a:rPr>
              <a:t>云服务器的整体价格相对适中硬盘空间和内存也都相对同行便宜</a:t>
            </a:r>
            <a:r>
              <a:rPr lang="en-US" altLang="zh-CN" sz="1800" dirty="0">
                <a:solidFill>
                  <a:schemeClr val="accent1"/>
                </a:solidFill>
                <a:latin typeface="微软雅黑" panose="020B0503020204020204" pitchFamily="34" charset="-122"/>
                <a:ea typeface="微软雅黑" panose="020B0503020204020204" pitchFamily="34" charset="-122"/>
              </a:rPr>
              <a:t> </a:t>
            </a:r>
            <a:r>
              <a:rPr lang="zh-CN" altLang="en-US" sz="1800" dirty="0">
                <a:solidFill>
                  <a:schemeClr val="accent1"/>
                </a:solidFill>
                <a:latin typeface="微软雅黑" panose="020B0503020204020204" pitchFamily="34" charset="-122"/>
                <a:ea typeface="微软雅黑" panose="020B0503020204020204" pitchFamily="34" charset="-122"/>
              </a:rPr>
              <a:t>。</a:t>
            </a:r>
            <a:endParaRPr lang="zh-CN" altLang="zh-CN" sz="1800" dirty="0">
              <a:solidFill>
                <a:schemeClr val="accent1"/>
              </a:solidFill>
              <a:latin typeface="微软雅黑" panose="020B0503020204020204" pitchFamily="34" charset="-122"/>
              <a:ea typeface="微软雅黑" panose="020B0503020204020204" pitchFamily="34" charset="-122"/>
            </a:endParaRPr>
          </a:p>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问：</a:t>
            </a:r>
            <a:r>
              <a:rPr lang="zh-CN" altLang="zh-CN" sz="1800" b="1" dirty="0">
                <a:solidFill>
                  <a:schemeClr val="accent1"/>
                </a:solidFill>
                <a:latin typeface="微软雅黑" panose="020B0503020204020204" pitchFamily="34" charset="-122"/>
                <a:ea typeface="微软雅黑" panose="020B0503020204020204" pitchFamily="34" charset="-122"/>
              </a:rPr>
              <a:t>管理云服务器需要注意那些？</a:t>
            </a:r>
          </a:p>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答：</a:t>
            </a:r>
            <a:r>
              <a:rPr lang="zh-CN" altLang="zh-CN" sz="1800" b="1" dirty="0">
                <a:solidFill>
                  <a:schemeClr val="accent1"/>
                </a:solidFill>
                <a:latin typeface="微软雅黑" panose="020B0503020204020204" pitchFamily="34" charset="-122"/>
                <a:ea typeface="微软雅黑" panose="020B0503020204020204" pitchFamily="34" charset="-122"/>
              </a:rPr>
              <a:t>因云服务器是有独立的操作系统，若运行用户网站则需要先做好网站环境的搭建，服务器的安全管理，日常维护，应用的合法合规管理（有论坛需要管理好内容）。</a:t>
            </a:r>
            <a:endParaRPr lang="en-US" altLang="zh-CN" sz="1800" b="1" dirty="0">
              <a:solidFill>
                <a:schemeClr val="accent1"/>
              </a:solidFill>
              <a:latin typeface="微软雅黑" panose="020B0503020204020204" pitchFamily="34" charset="-122"/>
              <a:ea typeface="微软雅黑" panose="020B0503020204020204" pitchFamily="34" charset="-122"/>
            </a:endParaRPr>
          </a:p>
          <a:p>
            <a:pPr eaLnBrk="1" hangingPunct="1">
              <a:lnSpc>
                <a:spcPct val="125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问：我有一个服务器不用了，还剩3个月时间到期，能不能帮我把时间转到另一个服务器上？</a:t>
            </a:r>
          </a:p>
          <a:p>
            <a:pPr eaLnBrk="1" hangingPunct="1">
              <a:lnSpc>
                <a:spcPct val="125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答：云服务器使用时间无法转让，运行正常超过5天无法退款，续期的服务器无法退款，更换套餐类型只能有低配换至高配。</a:t>
            </a:r>
            <a:endParaRPr lang="zh-CN" altLang="en-US" sz="1800"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lnSpc>
                <a:spcPct val="100000"/>
              </a:lnSpc>
              <a:spcBef>
                <a:spcPct val="0"/>
              </a:spcBef>
              <a:buFont typeface="Arial" panose="020B0604020202020204" pitchFamily="34" charset="0"/>
              <a:buNone/>
            </a:pPr>
            <a:endParaRPr lang="zh-CN" altLang="zh-CN" sz="1800" dirty="0">
              <a:solidFill>
                <a:schemeClr val="accent1"/>
              </a:solidFill>
              <a:latin typeface="Arial" panose="020B0604020202020204" pitchFamily="34" charset="0"/>
            </a:endParaRPr>
          </a:p>
          <a:p>
            <a:pPr eaLnBrk="1" hangingPunct="1">
              <a:lnSpc>
                <a:spcPct val="125000"/>
              </a:lnSpc>
              <a:spcBef>
                <a:spcPct val="0"/>
              </a:spcBef>
              <a:buFont typeface="Arial" panose="020B0604020202020204" pitchFamily="34" charset="0"/>
              <a:buNone/>
            </a:pPr>
            <a:endParaRPr lang="en-US" altLang="zh-CN" sz="18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459" name="文本框 31"/>
          <p:cNvSpPr>
            <a:spLocks noChangeArrowheads="1"/>
          </p:cNvSpPr>
          <p:nvPr/>
        </p:nvSpPr>
        <p:spPr bwMode="auto">
          <a:xfrm>
            <a:off x="611188" y="447675"/>
            <a:ext cx="3775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云服务器客户常见的问题</a:t>
            </a:r>
            <a:endParaRPr lang="en-US" altLang="zh-CN" sz="2400" b="1">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9460" name="图片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463" y="955675"/>
            <a:ext cx="32385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图片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1963" y="6067425"/>
            <a:ext cx="3286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直接连接符 9"/>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2" name="表格 11"/>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9" name="图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p:cBhvr>
                                        <p:cTn id="7" dur="500"/>
                                        <p:tgtEl>
                                          <p:spTgt spid="19459"/>
                                        </p:tgtEl>
                                      </p:cBhvr>
                                    </p:animEffect>
                                  </p:childTnLst>
                                </p:cTn>
                              </p:par>
                              <p:par>
                                <p:cTn id="8" presetID="2" presetClass="entr" presetSubtype="8" fill="hold" nodeType="withEffect">
                                  <p:stCondLst>
                                    <p:cond delay="250"/>
                                  </p:stCondLst>
                                  <p:childTnLst>
                                    <p:set>
                                      <p:cBhvr>
                                        <p:cTn id="9" dur="1" fill="hold">
                                          <p:stCondLst>
                                            <p:cond delay="0"/>
                                          </p:stCondLst>
                                        </p:cTn>
                                        <p:tgtEl>
                                          <p:spTgt spid="19461"/>
                                        </p:tgtEl>
                                        <p:attrNameLst>
                                          <p:attrName>style.visibility</p:attrName>
                                        </p:attrNameLst>
                                      </p:cBhvr>
                                      <p:to>
                                        <p:strVal val="visible"/>
                                      </p:to>
                                    </p:set>
                                    <p:anim calcmode="lin" valueType="num">
                                      <p:cBhvr>
                                        <p:cTn id="10" dur="500" fill="hold"/>
                                        <p:tgtEl>
                                          <p:spTgt spid="19461"/>
                                        </p:tgtEl>
                                        <p:attrNameLst>
                                          <p:attrName>ppt_x</p:attrName>
                                        </p:attrNameLst>
                                      </p:cBhvr>
                                      <p:tavLst>
                                        <p:tav tm="0">
                                          <p:val>
                                            <p:strVal val="0-#ppt_w/2"/>
                                          </p:val>
                                        </p:tav>
                                        <p:tav tm="100000">
                                          <p:val>
                                            <p:strVal val="#ppt_x"/>
                                          </p:val>
                                        </p:tav>
                                      </p:tavLst>
                                    </p:anim>
                                    <p:anim calcmode="lin" valueType="num">
                                      <p:cBhvr>
                                        <p:cTn id="11" dur="500" fill="hold"/>
                                        <p:tgtEl>
                                          <p:spTgt spid="19461"/>
                                        </p:tgtEl>
                                        <p:attrNameLst>
                                          <p:attrName>ppt_y</p:attrName>
                                        </p:attrNameLst>
                                      </p:cBhvr>
                                      <p:tavLst>
                                        <p:tav tm="0">
                                          <p:val>
                                            <p:strVal val="#ppt_y"/>
                                          </p:val>
                                        </p:tav>
                                        <p:tav tm="100000">
                                          <p:val>
                                            <p:strVal val="#ppt_y"/>
                                          </p:val>
                                        </p:tav>
                                      </p:tavLst>
                                    </p:anim>
                                  </p:childTnLst>
                                </p:cTn>
                              </p:par>
                              <p:par>
                                <p:cTn id="12" presetID="2" presetClass="entr" presetSubtype="2" fill="hold" nodeType="withEffect">
                                  <p:stCondLst>
                                    <p:cond delay="250"/>
                                  </p:stCondLst>
                                  <p:childTnLst>
                                    <p:set>
                                      <p:cBhvr>
                                        <p:cTn id="13" dur="1" fill="hold">
                                          <p:stCondLst>
                                            <p:cond delay="0"/>
                                          </p:stCondLst>
                                        </p:cTn>
                                        <p:tgtEl>
                                          <p:spTgt spid="19460"/>
                                        </p:tgtEl>
                                        <p:attrNameLst>
                                          <p:attrName>style.visibility</p:attrName>
                                        </p:attrNameLst>
                                      </p:cBhvr>
                                      <p:to>
                                        <p:strVal val="visible"/>
                                      </p:to>
                                    </p:set>
                                    <p:anim calcmode="lin" valueType="num">
                                      <p:cBhvr>
                                        <p:cTn id="14" dur="500" fill="hold"/>
                                        <p:tgtEl>
                                          <p:spTgt spid="19460"/>
                                        </p:tgtEl>
                                        <p:attrNameLst>
                                          <p:attrName>ppt_x</p:attrName>
                                        </p:attrNameLst>
                                      </p:cBhvr>
                                      <p:tavLst>
                                        <p:tav tm="0">
                                          <p:val>
                                            <p:strVal val="1+#ppt_w/2"/>
                                          </p:val>
                                        </p:tav>
                                        <p:tav tm="100000">
                                          <p:val>
                                            <p:strVal val="#ppt_x"/>
                                          </p:val>
                                        </p:tav>
                                      </p:tavLst>
                                    </p:anim>
                                    <p:anim calcmode="lin" valueType="num">
                                      <p:cBhvr>
                                        <p:cTn id="15" dur="500" fill="hold"/>
                                        <p:tgtEl>
                                          <p:spTgt spid="19460"/>
                                        </p:tgtEl>
                                        <p:attrNameLst>
                                          <p:attrName>ppt_y</p:attrName>
                                        </p:attrNameLst>
                                      </p:cBhvr>
                                      <p:tavLst>
                                        <p:tav tm="0">
                                          <p:val>
                                            <p:strVal val="#ppt_y"/>
                                          </p:val>
                                        </p:tav>
                                        <p:tav tm="100000">
                                          <p:val>
                                            <p:strVal val="#ppt_y"/>
                                          </p:val>
                                        </p:tav>
                                      </p:tavLst>
                                    </p:anim>
                                  </p:childTnLst>
                                </p:cTn>
                              </p:par>
                              <p:par>
                                <p:cTn id="16" presetID="10" presetClass="entr" presetSubtype="0" fill="hold" grpId="0" nodeType="withEffect">
                                  <p:stCondLst>
                                    <p:cond delay="500"/>
                                  </p:stCondLst>
                                  <p:childTnLst>
                                    <p:set>
                                      <p:cBhvr>
                                        <p:cTn id="17" dur="1" fill="hold">
                                          <p:stCondLst>
                                            <p:cond delay="0"/>
                                          </p:stCondLst>
                                        </p:cTn>
                                        <p:tgtEl>
                                          <p:spTgt spid="19458"/>
                                        </p:tgtEl>
                                        <p:attrNameLst>
                                          <p:attrName>style.visibility</p:attrName>
                                        </p:attrNameLst>
                                      </p:cBhvr>
                                      <p:to>
                                        <p:strVal val="visible"/>
                                      </p:to>
                                    </p:set>
                                    <p:animEffect>
                                      <p:cBhvr>
                                        <p:cTn id="18"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ldLvl="0" autoUpdateAnimBg="0"/>
      <p:bldP spid="19459" grpId="0" bldLvl="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文本框 20"/>
          <p:cNvSpPr>
            <a:spLocks noChangeArrowheads="1"/>
          </p:cNvSpPr>
          <p:nvPr/>
        </p:nvSpPr>
        <p:spPr bwMode="auto">
          <a:xfrm>
            <a:off x="611188" y="1274763"/>
            <a:ext cx="7921625" cy="459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问：</a:t>
            </a:r>
            <a:r>
              <a:rPr lang="zh-CN" altLang="zh-CN" sz="1800" b="1" dirty="0">
                <a:solidFill>
                  <a:schemeClr val="accent1"/>
                </a:solidFill>
                <a:latin typeface="微软雅黑" panose="020B0503020204020204" pitchFamily="34" charset="-122"/>
                <a:ea typeface="微软雅黑" panose="020B0503020204020204" pitchFamily="34" charset="-122"/>
              </a:rPr>
              <a:t>使用云服务器需要什么技能</a:t>
            </a:r>
            <a:r>
              <a:rPr lang="en-US" altLang="zh-CN" sz="1800" b="1" dirty="0">
                <a:solidFill>
                  <a:schemeClr val="accent1"/>
                </a:solidFill>
                <a:latin typeface="微软雅黑" panose="020B0503020204020204" pitchFamily="34" charset="-122"/>
                <a:ea typeface="微软雅黑" panose="020B0503020204020204" pitchFamily="34" charset="-122"/>
              </a:rPr>
              <a:t>?</a:t>
            </a:r>
            <a:endParaRPr lang="zh-CN" altLang="zh-CN" sz="1800" b="1" dirty="0">
              <a:solidFill>
                <a:schemeClr val="accent1"/>
              </a:solidFill>
              <a:latin typeface="微软雅黑" panose="020B0503020204020204" pitchFamily="34" charset="-122"/>
              <a:ea typeface="微软雅黑" panose="020B0503020204020204" pitchFamily="34" charset="-122"/>
            </a:endParaRPr>
          </a:p>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答：</a:t>
            </a:r>
            <a:r>
              <a:rPr lang="zh-CN" altLang="zh-CN" sz="1800" b="1" dirty="0">
                <a:solidFill>
                  <a:schemeClr val="accent1"/>
                </a:solidFill>
                <a:latin typeface="微软雅黑" panose="020B0503020204020204" pitchFamily="34" charset="-122"/>
                <a:ea typeface="微软雅黑" panose="020B0503020204020204" pitchFamily="34" charset="-122"/>
              </a:rPr>
              <a:t>用户需要有独立管理服务器或</a:t>
            </a:r>
            <a:r>
              <a:rPr lang="en-US" altLang="zh-CN" sz="1800" b="1" dirty="0" err="1">
                <a:solidFill>
                  <a:schemeClr val="accent1"/>
                </a:solidFill>
                <a:latin typeface="微软雅黑" panose="020B0503020204020204" pitchFamily="34" charset="-122"/>
                <a:ea typeface="微软雅黑" panose="020B0503020204020204" pitchFamily="34" charset="-122"/>
              </a:rPr>
              <a:t>vps</a:t>
            </a:r>
            <a:r>
              <a:rPr lang="zh-CN" altLang="zh-CN" sz="1800" b="1" dirty="0">
                <a:solidFill>
                  <a:schemeClr val="accent1"/>
                </a:solidFill>
                <a:latin typeface="微软雅黑" panose="020B0503020204020204" pitchFamily="34" charset="-122"/>
                <a:ea typeface="微软雅黑" panose="020B0503020204020204" pitchFamily="34" charset="-122"/>
              </a:rPr>
              <a:t>的经验，对服务器的安全，维护，系统日志检查，根据日志排错等能力，我司配合云服务器和服务器用户自主研发</a:t>
            </a:r>
            <a:r>
              <a:rPr lang="zh-CN" altLang="en-US" sz="1800" b="1" dirty="0">
                <a:solidFill>
                  <a:schemeClr val="accent1"/>
                </a:solidFill>
                <a:latin typeface="微软雅黑" panose="020B0503020204020204" pitchFamily="34" charset="-122"/>
                <a:ea typeface="微软雅黑" panose="020B0503020204020204" pitchFamily="34" charset="-122"/>
              </a:rPr>
              <a:t>“一键建站”</a:t>
            </a:r>
            <a:r>
              <a:rPr lang="zh-CN" altLang="zh-CN" sz="1800" b="1" dirty="0">
                <a:solidFill>
                  <a:schemeClr val="accent1"/>
                </a:solidFill>
                <a:latin typeface="微软雅黑" panose="020B0503020204020204" pitchFamily="34" charset="-122"/>
                <a:ea typeface="微软雅黑" panose="020B0503020204020204" pitchFamily="34" charset="-122"/>
              </a:rPr>
              <a:t>软件和</a:t>
            </a:r>
            <a:r>
              <a:rPr lang="zh-CN" altLang="en-US" sz="1800" b="1" dirty="0">
                <a:solidFill>
                  <a:schemeClr val="accent1"/>
                </a:solidFill>
                <a:latin typeface="微软雅黑" panose="020B0503020204020204" pitchFamily="34" charset="-122"/>
                <a:ea typeface="微软雅黑" panose="020B0503020204020204" pitchFamily="34" charset="-122"/>
              </a:rPr>
              <a:t>修改远程端口工具</a:t>
            </a:r>
            <a:r>
              <a:rPr lang="zh-CN" altLang="zh-CN" sz="1800" b="1" dirty="0">
                <a:solidFill>
                  <a:schemeClr val="accent1"/>
                </a:solidFill>
                <a:latin typeface="微软雅黑" panose="020B0503020204020204" pitchFamily="34" charset="-122"/>
                <a:ea typeface="微软雅黑" panose="020B0503020204020204" pitchFamily="34" charset="-122"/>
              </a:rPr>
              <a:t>这有利于用户简单化管理服务器。</a:t>
            </a:r>
          </a:p>
          <a:p>
            <a:pPr eaLnBrk="1" hangingPunct="1">
              <a:lnSpc>
                <a:spcPct val="100000"/>
              </a:lnSpc>
              <a:spcBef>
                <a:spcPct val="0"/>
              </a:spcBef>
              <a:buFont typeface="Arial" panose="020B0604020202020204" pitchFamily="34" charset="0"/>
              <a:buNone/>
            </a:pPr>
            <a:r>
              <a:rPr lang="en-US" altLang="zh-CN" sz="1800" b="1" dirty="0">
                <a:solidFill>
                  <a:schemeClr val="accent1"/>
                </a:solidFill>
                <a:latin typeface="微软雅黑" panose="020B0503020204020204" pitchFamily="34" charset="-122"/>
                <a:ea typeface="微软雅黑" panose="020B0503020204020204" pitchFamily="34" charset="-122"/>
              </a:rPr>
              <a:t> </a:t>
            </a:r>
            <a:endParaRPr lang="zh-CN" altLang="zh-CN" sz="1800" b="1" dirty="0">
              <a:solidFill>
                <a:schemeClr val="accent1"/>
              </a:solidFill>
              <a:latin typeface="微软雅黑" panose="020B0503020204020204" pitchFamily="34" charset="-122"/>
              <a:ea typeface="微软雅黑" panose="020B0503020204020204" pitchFamily="34" charset="-122"/>
            </a:endParaRPr>
          </a:p>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问：</a:t>
            </a:r>
            <a:r>
              <a:rPr lang="zh-CN" altLang="zh-CN" sz="1800" b="1" dirty="0">
                <a:solidFill>
                  <a:schemeClr val="accent1"/>
                </a:solidFill>
                <a:latin typeface="微软雅黑" panose="020B0503020204020204" pitchFamily="34" charset="-122"/>
                <a:ea typeface="微软雅黑" panose="020B0503020204020204" pitchFamily="34" charset="-122"/>
              </a:rPr>
              <a:t>为什么选择云服务器？</a:t>
            </a:r>
          </a:p>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答：</a:t>
            </a:r>
            <a:r>
              <a:rPr lang="zh-CN" altLang="zh-CN" sz="1800" b="1" dirty="0">
                <a:solidFill>
                  <a:schemeClr val="accent1"/>
                </a:solidFill>
                <a:latin typeface="微软雅黑" panose="020B0503020204020204" pitchFamily="34" charset="-122"/>
                <a:ea typeface="微软雅黑" panose="020B0503020204020204" pitchFamily="34" charset="-122"/>
              </a:rPr>
              <a:t>云服务器拥有独立的</a:t>
            </a:r>
            <a:r>
              <a:rPr lang="en-US" altLang="zh-CN" sz="1800" b="1" dirty="0" err="1">
                <a:solidFill>
                  <a:schemeClr val="accent1"/>
                </a:solidFill>
                <a:latin typeface="微软雅黑" panose="020B0503020204020204" pitchFamily="34" charset="-122"/>
                <a:ea typeface="微软雅黑" panose="020B0503020204020204" pitchFamily="34" charset="-122"/>
              </a:rPr>
              <a:t>ip</a:t>
            </a:r>
            <a:r>
              <a:rPr lang="zh-CN" altLang="zh-CN" sz="1800" b="1" dirty="0">
                <a:solidFill>
                  <a:schemeClr val="accent1"/>
                </a:solidFill>
                <a:latin typeface="微软雅黑" panose="020B0503020204020204" pitchFamily="34" charset="-122"/>
                <a:ea typeface="微软雅黑" panose="020B0503020204020204" pitchFamily="34" charset="-122"/>
              </a:rPr>
              <a:t>，独享带宽，独立的操作系统，服务器内根据产品参数可以建立至少</a:t>
            </a:r>
            <a:r>
              <a:rPr lang="en-US" altLang="zh-CN" sz="1800" b="1" dirty="0">
                <a:solidFill>
                  <a:schemeClr val="accent1"/>
                </a:solidFill>
                <a:latin typeface="微软雅黑" panose="020B0503020204020204" pitchFamily="34" charset="-122"/>
                <a:ea typeface="微软雅黑" panose="020B0503020204020204" pitchFamily="34" charset="-122"/>
              </a:rPr>
              <a:t>5</a:t>
            </a:r>
            <a:r>
              <a:rPr lang="zh-CN" altLang="zh-CN" sz="1800" b="1" dirty="0">
                <a:solidFill>
                  <a:schemeClr val="accent1"/>
                </a:solidFill>
                <a:latin typeface="微软雅黑" panose="020B0503020204020204" pitchFamily="34" charset="-122"/>
                <a:ea typeface="微软雅黑" panose="020B0503020204020204" pitchFamily="34" charset="-122"/>
              </a:rPr>
              <a:t>个站或域名的网站 及以上，普通虚拟主机一般也就只能放一个或</a:t>
            </a:r>
            <a:r>
              <a:rPr lang="en-US" altLang="zh-CN" sz="1800" b="1" dirty="0">
                <a:solidFill>
                  <a:schemeClr val="accent1"/>
                </a:solidFill>
                <a:latin typeface="微软雅黑" panose="020B0503020204020204" pitchFamily="34" charset="-122"/>
                <a:ea typeface="微软雅黑" panose="020B0503020204020204" pitchFamily="34" charset="-122"/>
              </a:rPr>
              <a:t>2</a:t>
            </a:r>
            <a:r>
              <a:rPr lang="zh-CN" altLang="zh-CN" sz="1800" b="1" dirty="0">
                <a:solidFill>
                  <a:schemeClr val="accent1"/>
                </a:solidFill>
                <a:latin typeface="微软雅黑" panose="020B0503020204020204" pitchFamily="34" charset="-122"/>
                <a:ea typeface="微软雅黑" panose="020B0503020204020204" pitchFamily="34" charset="-122"/>
              </a:rPr>
              <a:t>个站这样价格会高于云服务器的同比价格，而且相对同行产品价格配置性价比都要高很多。</a:t>
            </a:r>
          </a:p>
          <a:p>
            <a:pPr eaLnBrk="1" hangingPunct="1">
              <a:lnSpc>
                <a:spcPct val="100000"/>
              </a:lnSpc>
              <a:spcBef>
                <a:spcPct val="0"/>
              </a:spcBef>
              <a:buFont typeface="Arial" panose="020B0604020202020204" pitchFamily="34" charset="0"/>
              <a:buNone/>
            </a:pPr>
            <a:r>
              <a:rPr lang="en-US" altLang="zh-CN" sz="1800" b="1" dirty="0">
                <a:solidFill>
                  <a:schemeClr val="accent1"/>
                </a:solidFill>
                <a:latin typeface="微软雅黑" panose="020B0503020204020204" pitchFamily="34" charset="-122"/>
                <a:ea typeface="微软雅黑" panose="020B0503020204020204" pitchFamily="34" charset="-122"/>
              </a:rPr>
              <a:t> </a:t>
            </a:r>
            <a:endParaRPr lang="zh-CN" altLang="zh-CN" sz="1800" b="1" dirty="0">
              <a:solidFill>
                <a:schemeClr val="accent1"/>
              </a:solidFill>
              <a:latin typeface="微软雅黑" panose="020B0503020204020204" pitchFamily="34" charset="-122"/>
              <a:ea typeface="微软雅黑" panose="020B0503020204020204" pitchFamily="34" charset="-122"/>
            </a:endParaRPr>
          </a:p>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问：</a:t>
            </a:r>
            <a:r>
              <a:rPr lang="en-US" altLang="zh-CN" sz="1800" b="1" dirty="0">
                <a:solidFill>
                  <a:schemeClr val="accent1"/>
                </a:solidFill>
                <a:latin typeface="微软雅黑" panose="020B0503020204020204" pitchFamily="34" charset="-122"/>
                <a:ea typeface="微软雅黑" panose="020B0503020204020204" pitchFamily="34" charset="-122"/>
              </a:rPr>
              <a:t>Server-u</a:t>
            </a:r>
            <a:r>
              <a:rPr lang="zh-CN" altLang="zh-CN" sz="1800" b="1" dirty="0">
                <a:solidFill>
                  <a:schemeClr val="accent1"/>
                </a:solidFill>
                <a:latin typeface="微软雅黑" panose="020B0503020204020204" pitchFamily="34" charset="-122"/>
                <a:ea typeface="微软雅黑" panose="020B0503020204020204" pitchFamily="34" charset="-122"/>
              </a:rPr>
              <a:t>等软件为何你们下载站不提供</a:t>
            </a:r>
            <a:r>
              <a:rPr lang="en-US" altLang="zh-CN" sz="1800" b="1" dirty="0">
                <a:solidFill>
                  <a:schemeClr val="accent1"/>
                </a:solidFill>
                <a:latin typeface="微软雅黑" panose="020B0503020204020204" pitchFamily="34" charset="-122"/>
                <a:ea typeface="微软雅黑" panose="020B0503020204020204" pitchFamily="34" charset="-122"/>
              </a:rPr>
              <a:t>?</a:t>
            </a:r>
            <a:endParaRPr lang="zh-CN" altLang="zh-CN" sz="1800" b="1" dirty="0">
              <a:solidFill>
                <a:schemeClr val="accent1"/>
              </a:solidFill>
              <a:latin typeface="微软雅黑" panose="020B0503020204020204" pitchFamily="34" charset="-122"/>
              <a:ea typeface="微软雅黑" panose="020B0503020204020204" pitchFamily="34" charset="-122"/>
            </a:endParaRPr>
          </a:p>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rPr>
              <a:t>答：</a:t>
            </a:r>
            <a:r>
              <a:rPr lang="zh-CN" altLang="zh-CN" sz="1800" b="1" dirty="0">
                <a:solidFill>
                  <a:schemeClr val="accent1"/>
                </a:solidFill>
                <a:latin typeface="微软雅黑" panose="020B0503020204020204" pitchFamily="34" charset="-122"/>
                <a:ea typeface="微软雅黑" panose="020B0503020204020204" pitchFamily="34" charset="-122"/>
              </a:rPr>
              <a:t>中网科技尊重知识产权保护，在没有有效的或免费的密钥时下载站是不提供破解软件。</a:t>
            </a:r>
          </a:p>
          <a:p>
            <a:pPr eaLnBrk="1" hangingPunct="1">
              <a:lnSpc>
                <a:spcPct val="100000"/>
              </a:lnSpc>
              <a:spcBef>
                <a:spcPct val="0"/>
              </a:spcBef>
              <a:buFont typeface="Arial" panose="020B0604020202020204" pitchFamily="34" charset="0"/>
              <a:buNone/>
            </a:pPr>
            <a:endParaRPr lang="zh-CN" altLang="zh-CN" sz="1800" dirty="0">
              <a:solidFill>
                <a:schemeClr val="accent1"/>
              </a:solidFill>
              <a:latin typeface="Arial" panose="020B0604020202020204" pitchFamily="34" charset="0"/>
            </a:endParaRPr>
          </a:p>
          <a:p>
            <a:pPr eaLnBrk="1" hangingPunct="1">
              <a:lnSpc>
                <a:spcPct val="125000"/>
              </a:lnSpc>
              <a:spcBef>
                <a:spcPct val="0"/>
              </a:spcBef>
              <a:buFont typeface="Arial" panose="020B0604020202020204" pitchFamily="34" charset="0"/>
              <a:buNone/>
            </a:pPr>
            <a:endParaRPr lang="en-US" altLang="zh-CN" sz="18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459" name="文本框 31"/>
          <p:cNvSpPr>
            <a:spLocks noChangeArrowheads="1"/>
          </p:cNvSpPr>
          <p:nvPr/>
        </p:nvSpPr>
        <p:spPr bwMode="auto">
          <a:xfrm>
            <a:off x="0" y="395288"/>
            <a:ext cx="3775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云服务器客户常见的问题</a:t>
            </a:r>
            <a:endParaRPr lang="en-US" altLang="zh-CN" sz="24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19460" name="图片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463" y="955675"/>
            <a:ext cx="32385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图片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1963" y="6067425"/>
            <a:ext cx="328612"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9" name="文本框 71"/>
          <p:cNvSpPr>
            <a:spLocks noChangeArrowheads="1"/>
          </p:cNvSpPr>
          <p:nvPr/>
        </p:nvSpPr>
        <p:spPr bwMode="auto">
          <a:xfrm>
            <a:off x="1220788" y="6519863"/>
            <a:ext cx="7489507" cy="338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r" eaLnBrk="1" hangingPunct="1">
              <a:lnSpc>
                <a:spcPct val="100000"/>
              </a:lnSpc>
              <a:spcBef>
                <a:spcPct val="0"/>
              </a:spcBef>
              <a:buFont typeface="Arial" panose="020B0604020202020204" pitchFamily="34" charset="0"/>
              <a:buNone/>
            </a:pPr>
            <a:endParaRPr lang="zh-CN" altLang="zh-CN" sz="16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cxnSp>
        <p:nvCxnSpPr>
          <p:cNvPr id="13" name="直接连接符 12"/>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5" name="表格 14"/>
          <p:cNvGraphicFramePr>
            <a:graphicFrameLocks noGrp="1"/>
          </p:cNvGraphicFramePr>
          <p:nvPr>
            <p:extLst>
              <p:ext uri="{D42A27DB-BD31-4B8C-83A1-F6EECF244321}">
                <p14:modId xmlns:p14="http://schemas.microsoft.com/office/powerpoint/2010/main" val="2622498463"/>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0" name="图片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p:cBhvr>
                                        <p:cTn id="7" dur="500"/>
                                        <p:tgtEl>
                                          <p:spTgt spid="19459"/>
                                        </p:tgtEl>
                                      </p:cBhvr>
                                    </p:animEffect>
                                  </p:childTnLst>
                                </p:cTn>
                              </p:par>
                              <p:par>
                                <p:cTn id="8" presetID="2" presetClass="entr" presetSubtype="8" fill="hold" nodeType="withEffect">
                                  <p:stCondLst>
                                    <p:cond delay="250"/>
                                  </p:stCondLst>
                                  <p:childTnLst>
                                    <p:set>
                                      <p:cBhvr>
                                        <p:cTn id="9" dur="1" fill="hold">
                                          <p:stCondLst>
                                            <p:cond delay="0"/>
                                          </p:stCondLst>
                                        </p:cTn>
                                        <p:tgtEl>
                                          <p:spTgt spid="19461"/>
                                        </p:tgtEl>
                                        <p:attrNameLst>
                                          <p:attrName>style.visibility</p:attrName>
                                        </p:attrNameLst>
                                      </p:cBhvr>
                                      <p:to>
                                        <p:strVal val="visible"/>
                                      </p:to>
                                    </p:set>
                                    <p:anim calcmode="lin" valueType="num">
                                      <p:cBhvr>
                                        <p:cTn id="10" dur="500" fill="hold"/>
                                        <p:tgtEl>
                                          <p:spTgt spid="19461"/>
                                        </p:tgtEl>
                                        <p:attrNameLst>
                                          <p:attrName>ppt_x</p:attrName>
                                        </p:attrNameLst>
                                      </p:cBhvr>
                                      <p:tavLst>
                                        <p:tav tm="0">
                                          <p:val>
                                            <p:strVal val="0-#ppt_w/2"/>
                                          </p:val>
                                        </p:tav>
                                        <p:tav tm="100000">
                                          <p:val>
                                            <p:strVal val="#ppt_x"/>
                                          </p:val>
                                        </p:tav>
                                      </p:tavLst>
                                    </p:anim>
                                    <p:anim calcmode="lin" valueType="num">
                                      <p:cBhvr>
                                        <p:cTn id="11" dur="500" fill="hold"/>
                                        <p:tgtEl>
                                          <p:spTgt spid="19461"/>
                                        </p:tgtEl>
                                        <p:attrNameLst>
                                          <p:attrName>ppt_y</p:attrName>
                                        </p:attrNameLst>
                                      </p:cBhvr>
                                      <p:tavLst>
                                        <p:tav tm="0">
                                          <p:val>
                                            <p:strVal val="#ppt_y"/>
                                          </p:val>
                                        </p:tav>
                                        <p:tav tm="100000">
                                          <p:val>
                                            <p:strVal val="#ppt_y"/>
                                          </p:val>
                                        </p:tav>
                                      </p:tavLst>
                                    </p:anim>
                                  </p:childTnLst>
                                </p:cTn>
                              </p:par>
                              <p:par>
                                <p:cTn id="12" presetID="2" presetClass="entr" presetSubtype="2" fill="hold" nodeType="withEffect">
                                  <p:stCondLst>
                                    <p:cond delay="250"/>
                                  </p:stCondLst>
                                  <p:childTnLst>
                                    <p:set>
                                      <p:cBhvr>
                                        <p:cTn id="13" dur="1" fill="hold">
                                          <p:stCondLst>
                                            <p:cond delay="0"/>
                                          </p:stCondLst>
                                        </p:cTn>
                                        <p:tgtEl>
                                          <p:spTgt spid="19460"/>
                                        </p:tgtEl>
                                        <p:attrNameLst>
                                          <p:attrName>style.visibility</p:attrName>
                                        </p:attrNameLst>
                                      </p:cBhvr>
                                      <p:to>
                                        <p:strVal val="visible"/>
                                      </p:to>
                                    </p:set>
                                    <p:anim calcmode="lin" valueType="num">
                                      <p:cBhvr>
                                        <p:cTn id="14" dur="500" fill="hold"/>
                                        <p:tgtEl>
                                          <p:spTgt spid="19460"/>
                                        </p:tgtEl>
                                        <p:attrNameLst>
                                          <p:attrName>ppt_x</p:attrName>
                                        </p:attrNameLst>
                                      </p:cBhvr>
                                      <p:tavLst>
                                        <p:tav tm="0">
                                          <p:val>
                                            <p:strVal val="1+#ppt_w/2"/>
                                          </p:val>
                                        </p:tav>
                                        <p:tav tm="100000">
                                          <p:val>
                                            <p:strVal val="#ppt_x"/>
                                          </p:val>
                                        </p:tav>
                                      </p:tavLst>
                                    </p:anim>
                                    <p:anim calcmode="lin" valueType="num">
                                      <p:cBhvr>
                                        <p:cTn id="15" dur="500" fill="hold"/>
                                        <p:tgtEl>
                                          <p:spTgt spid="19460"/>
                                        </p:tgtEl>
                                        <p:attrNameLst>
                                          <p:attrName>ppt_y</p:attrName>
                                        </p:attrNameLst>
                                      </p:cBhvr>
                                      <p:tavLst>
                                        <p:tav tm="0">
                                          <p:val>
                                            <p:strVal val="#ppt_y"/>
                                          </p:val>
                                        </p:tav>
                                        <p:tav tm="100000">
                                          <p:val>
                                            <p:strVal val="#ppt_y"/>
                                          </p:val>
                                        </p:tav>
                                      </p:tavLst>
                                    </p:anim>
                                  </p:childTnLst>
                                </p:cTn>
                              </p:par>
                              <p:par>
                                <p:cTn id="16" presetID="10" presetClass="entr" presetSubtype="0" fill="hold" grpId="0" nodeType="withEffect">
                                  <p:stCondLst>
                                    <p:cond delay="500"/>
                                  </p:stCondLst>
                                  <p:childTnLst>
                                    <p:set>
                                      <p:cBhvr>
                                        <p:cTn id="17" dur="1" fill="hold">
                                          <p:stCondLst>
                                            <p:cond delay="0"/>
                                          </p:stCondLst>
                                        </p:cTn>
                                        <p:tgtEl>
                                          <p:spTgt spid="19458"/>
                                        </p:tgtEl>
                                        <p:attrNameLst>
                                          <p:attrName>style.visibility</p:attrName>
                                        </p:attrNameLst>
                                      </p:cBhvr>
                                      <p:to>
                                        <p:strVal val="visible"/>
                                      </p:to>
                                    </p:set>
                                    <p:animEffect>
                                      <p:cBhvr>
                                        <p:cTn id="18"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ldLvl="0" autoUpdateAnimBg="0"/>
      <p:bldP spid="19459" grpId="0" bldLvl="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20"/>
          <p:cNvSpPr>
            <a:spLocks noChangeArrowheads="1"/>
          </p:cNvSpPr>
          <p:nvPr/>
        </p:nvSpPr>
        <p:spPr bwMode="auto">
          <a:xfrm>
            <a:off x="571500" y="2051050"/>
            <a:ext cx="7921625" cy="317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25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1、专卖类型的服务器由代理提供售后，无备案服务以及其他售后，只保证服务器网络通畅。</a:t>
            </a:r>
          </a:p>
          <a:p>
            <a:pPr eaLnBrk="1" hangingPunct="1">
              <a:lnSpc>
                <a:spcPct val="125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2、营销QQ转接无法判断时，可以让客户提供域名或者IP等信息简单判断后再转接。</a:t>
            </a:r>
          </a:p>
          <a:p>
            <a:pPr eaLnBrk="1" hangingPunct="1">
              <a:lnSpc>
                <a:spcPct val="125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3、高配置的服务器可以适当处理力所能及的服务范围外的问题，低配置的服务器需要收取增值服务费。</a:t>
            </a:r>
          </a:p>
          <a:p>
            <a:pPr eaLnBrk="1" hangingPunct="1">
              <a:lnSpc>
                <a:spcPct val="125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4、云服务器暂无自动数据备份功能，需要客户0点至6点在后台点击生成快照备份。</a:t>
            </a:r>
          </a:p>
          <a:p>
            <a:pPr eaLnBrk="1" hangingPunct="1">
              <a:lnSpc>
                <a:spcPct val="125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未完待续……</a:t>
            </a:r>
            <a:endParaRPr lang="en-US" altLang="zh-CN" sz="18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0483" name="文本框 31"/>
          <p:cNvSpPr>
            <a:spLocks noChangeArrowheads="1"/>
          </p:cNvSpPr>
          <p:nvPr/>
        </p:nvSpPr>
        <p:spPr bwMode="auto">
          <a:xfrm>
            <a:off x="0" y="407284"/>
            <a:ext cx="3775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云服务器注意事项</a:t>
            </a:r>
          </a:p>
        </p:txBody>
      </p:sp>
      <p:pic>
        <p:nvPicPr>
          <p:cNvPr id="20484" name="图片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644650"/>
            <a:ext cx="32385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图片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200" y="5715000"/>
            <a:ext cx="328613"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直接连接符 9"/>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2" name="表格 11"/>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9" name="图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0483"/>
                                        </p:tgtEl>
                                        <p:attrNameLst>
                                          <p:attrName>style.visibility</p:attrName>
                                        </p:attrNameLst>
                                      </p:cBhvr>
                                      <p:to>
                                        <p:strVal val="visible"/>
                                      </p:to>
                                    </p:set>
                                    <p:animEffect>
                                      <p:cBhvr>
                                        <p:cTn id="7" dur="500"/>
                                        <p:tgtEl>
                                          <p:spTgt spid="20483"/>
                                        </p:tgtEl>
                                      </p:cBhvr>
                                    </p:animEffect>
                                  </p:childTnLst>
                                </p:cTn>
                              </p:par>
                              <p:par>
                                <p:cTn id="8" presetID="2" presetClass="entr" presetSubtype="8" fill="hold" nodeType="withEffect">
                                  <p:stCondLst>
                                    <p:cond delay="250"/>
                                  </p:stCondLst>
                                  <p:childTnLst>
                                    <p:set>
                                      <p:cBhvr>
                                        <p:cTn id="9" dur="1" fill="hold">
                                          <p:stCondLst>
                                            <p:cond delay="0"/>
                                          </p:stCondLst>
                                        </p:cTn>
                                        <p:tgtEl>
                                          <p:spTgt spid="20485"/>
                                        </p:tgtEl>
                                        <p:attrNameLst>
                                          <p:attrName>style.visibility</p:attrName>
                                        </p:attrNameLst>
                                      </p:cBhvr>
                                      <p:to>
                                        <p:strVal val="visible"/>
                                      </p:to>
                                    </p:set>
                                    <p:anim calcmode="lin" valueType="num">
                                      <p:cBhvr>
                                        <p:cTn id="10" dur="500" fill="hold"/>
                                        <p:tgtEl>
                                          <p:spTgt spid="20485"/>
                                        </p:tgtEl>
                                        <p:attrNameLst>
                                          <p:attrName>ppt_x</p:attrName>
                                        </p:attrNameLst>
                                      </p:cBhvr>
                                      <p:tavLst>
                                        <p:tav tm="0">
                                          <p:val>
                                            <p:strVal val="0-#ppt_w/2"/>
                                          </p:val>
                                        </p:tav>
                                        <p:tav tm="100000">
                                          <p:val>
                                            <p:strVal val="#ppt_x"/>
                                          </p:val>
                                        </p:tav>
                                      </p:tavLst>
                                    </p:anim>
                                    <p:anim calcmode="lin" valueType="num">
                                      <p:cBhvr>
                                        <p:cTn id="11" dur="500" fill="hold"/>
                                        <p:tgtEl>
                                          <p:spTgt spid="20485"/>
                                        </p:tgtEl>
                                        <p:attrNameLst>
                                          <p:attrName>ppt_y</p:attrName>
                                        </p:attrNameLst>
                                      </p:cBhvr>
                                      <p:tavLst>
                                        <p:tav tm="0">
                                          <p:val>
                                            <p:strVal val="#ppt_y"/>
                                          </p:val>
                                        </p:tav>
                                        <p:tav tm="100000">
                                          <p:val>
                                            <p:strVal val="#ppt_y"/>
                                          </p:val>
                                        </p:tav>
                                      </p:tavLst>
                                    </p:anim>
                                  </p:childTnLst>
                                </p:cTn>
                              </p:par>
                              <p:par>
                                <p:cTn id="12" presetID="2" presetClass="entr" presetSubtype="2" fill="hold" nodeType="withEffect">
                                  <p:stCondLst>
                                    <p:cond delay="250"/>
                                  </p:stCondLst>
                                  <p:childTnLst>
                                    <p:set>
                                      <p:cBhvr>
                                        <p:cTn id="13" dur="1" fill="hold">
                                          <p:stCondLst>
                                            <p:cond delay="0"/>
                                          </p:stCondLst>
                                        </p:cTn>
                                        <p:tgtEl>
                                          <p:spTgt spid="20484"/>
                                        </p:tgtEl>
                                        <p:attrNameLst>
                                          <p:attrName>style.visibility</p:attrName>
                                        </p:attrNameLst>
                                      </p:cBhvr>
                                      <p:to>
                                        <p:strVal val="visible"/>
                                      </p:to>
                                    </p:set>
                                    <p:anim calcmode="lin" valueType="num">
                                      <p:cBhvr>
                                        <p:cTn id="14" dur="500" fill="hold"/>
                                        <p:tgtEl>
                                          <p:spTgt spid="20484"/>
                                        </p:tgtEl>
                                        <p:attrNameLst>
                                          <p:attrName>ppt_x</p:attrName>
                                        </p:attrNameLst>
                                      </p:cBhvr>
                                      <p:tavLst>
                                        <p:tav tm="0">
                                          <p:val>
                                            <p:strVal val="1+#ppt_w/2"/>
                                          </p:val>
                                        </p:tav>
                                        <p:tav tm="100000">
                                          <p:val>
                                            <p:strVal val="#ppt_x"/>
                                          </p:val>
                                        </p:tav>
                                      </p:tavLst>
                                    </p:anim>
                                    <p:anim calcmode="lin" valueType="num">
                                      <p:cBhvr>
                                        <p:cTn id="15" dur="500" fill="hold"/>
                                        <p:tgtEl>
                                          <p:spTgt spid="20484"/>
                                        </p:tgtEl>
                                        <p:attrNameLst>
                                          <p:attrName>ppt_y</p:attrName>
                                        </p:attrNameLst>
                                      </p:cBhvr>
                                      <p:tavLst>
                                        <p:tav tm="0">
                                          <p:val>
                                            <p:strVal val="#ppt_y"/>
                                          </p:val>
                                        </p:tav>
                                        <p:tav tm="100000">
                                          <p:val>
                                            <p:strVal val="#ppt_y"/>
                                          </p:val>
                                        </p:tav>
                                      </p:tavLst>
                                    </p:anim>
                                  </p:childTnLst>
                                </p:cTn>
                              </p:par>
                              <p:par>
                                <p:cTn id="16" presetID="10" presetClass="entr" presetSubtype="0" fill="hold" grpId="0" nodeType="withEffect">
                                  <p:stCondLst>
                                    <p:cond delay="500"/>
                                  </p:stCondLst>
                                  <p:childTnLst>
                                    <p:set>
                                      <p:cBhvr>
                                        <p:cTn id="17" dur="1" fill="hold">
                                          <p:stCondLst>
                                            <p:cond delay="0"/>
                                          </p:stCondLst>
                                        </p:cTn>
                                        <p:tgtEl>
                                          <p:spTgt spid="20482"/>
                                        </p:tgtEl>
                                        <p:attrNameLst>
                                          <p:attrName>style.visibility</p:attrName>
                                        </p:attrNameLst>
                                      </p:cBhvr>
                                      <p:to>
                                        <p:strVal val="visible"/>
                                      </p:to>
                                    </p:set>
                                    <p:animEffect>
                                      <p:cBhvr>
                                        <p:cTn id="18"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ldLvl="0" autoUpdateAnimBg="0"/>
      <p:bldP spid="20483" grpId="0"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平行四边形 4"/>
          <p:cNvSpPr>
            <a:spLocks noChangeArrowheads="1"/>
          </p:cNvSpPr>
          <p:nvPr/>
        </p:nvSpPr>
        <p:spPr bwMode="auto">
          <a:xfrm flipH="1">
            <a:off x="-25400" y="-6350"/>
            <a:ext cx="4635500" cy="6905625"/>
          </a:xfrm>
          <a:custGeom>
            <a:avLst/>
            <a:gdLst>
              <a:gd name="T0" fmla="*/ 0 w 4635476"/>
              <a:gd name="T1" fmla="*/ 6866305 h 6904592"/>
              <a:gd name="T2" fmla="*/ 3209211 w 4635476"/>
              <a:gd name="T3" fmla="*/ 0 h 6904592"/>
              <a:gd name="T4" fmla="*/ 4635456 w 4635476"/>
              <a:gd name="T5" fmla="*/ 0 h 6904592"/>
              <a:gd name="T6" fmla="*/ 4613232 w 4635476"/>
              <a:gd name="T7" fmla="*/ 6906658 h 6904592"/>
              <a:gd name="T8" fmla="*/ 0 w 4635476"/>
              <a:gd name="T9" fmla="*/ 6866305 h 6904592"/>
              <a:gd name="T10" fmla="*/ 0 60000 65536"/>
              <a:gd name="T11" fmla="*/ 0 60000 65536"/>
              <a:gd name="T12" fmla="*/ 0 60000 65536"/>
              <a:gd name="T13" fmla="*/ 0 60000 65536"/>
              <a:gd name="T14" fmla="*/ 0 60000 65536"/>
              <a:gd name="T15" fmla="*/ 0 w 4635476"/>
              <a:gd name="T16" fmla="*/ 0 h 6904592"/>
              <a:gd name="T17" fmla="*/ 4635476 w 4635476"/>
              <a:gd name="T18" fmla="*/ 6904592 h 6904592"/>
            </a:gdLst>
            <a:ahLst/>
            <a:cxnLst>
              <a:cxn ang="T10">
                <a:pos x="T0" y="T1"/>
              </a:cxn>
              <a:cxn ang="T11">
                <a:pos x="T2" y="T3"/>
              </a:cxn>
              <a:cxn ang="T12">
                <a:pos x="T4" y="T5"/>
              </a:cxn>
              <a:cxn ang="T13">
                <a:pos x="T6" y="T7"/>
              </a:cxn>
              <a:cxn ang="T14">
                <a:pos x="T8" y="T9"/>
              </a:cxn>
            </a:cxnLst>
            <a:rect l="T15" t="T16" r="T17" b="T18"/>
            <a:pathLst>
              <a:path w="4635476" h="6904592">
                <a:moveTo>
                  <a:pt x="0" y="6864251"/>
                </a:moveTo>
                <a:lnTo>
                  <a:pt x="3209177" y="0"/>
                </a:lnTo>
                <a:lnTo>
                  <a:pt x="4635408" y="0"/>
                </a:lnTo>
                <a:cubicBezTo>
                  <a:pt x="4636965" y="2028107"/>
                  <a:pt x="4611627" y="4876485"/>
                  <a:pt x="4613184" y="6904592"/>
                </a:cubicBezTo>
                <a:lnTo>
                  <a:pt x="0" y="6864251"/>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a:p>
        </p:txBody>
      </p:sp>
      <p:grpSp>
        <p:nvGrpSpPr>
          <p:cNvPr id="4099" name="组合 2"/>
          <p:cNvGrpSpPr>
            <a:grpSpLocks/>
          </p:cNvGrpSpPr>
          <p:nvPr/>
        </p:nvGrpSpPr>
        <p:grpSpPr bwMode="auto">
          <a:xfrm>
            <a:off x="1827213" y="1625600"/>
            <a:ext cx="827087" cy="828675"/>
            <a:chOff x="0" y="0"/>
            <a:chExt cx="828000" cy="828000"/>
          </a:xfrm>
        </p:grpSpPr>
        <p:sp>
          <p:nvSpPr>
            <p:cNvPr id="4113" name="椭圆 8"/>
            <p:cNvSpPr>
              <a:spLocks noChangeAspect="1" noChangeArrowheads="1"/>
            </p:cNvSpPr>
            <p:nvPr/>
          </p:nvSpPr>
          <p:spPr bwMode="auto">
            <a:xfrm>
              <a:off x="0" y="0"/>
              <a:ext cx="828000" cy="828000"/>
            </a:xfrm>
            <a:prstGeom prst="ellipse">
              <a:avLst/>
            </a:prstGeom>
            <a:solidFill>
              <a:schemeClr val="bg1"/>
            </a:solidFill>
            <a:ln w="38100">
              <a:solidFill>
                <a:schemeClr val="accent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4114" name="文本框 12"/>
            <p:cNvSpPr>
              <a:spLocks noChangeArrowheads="1"/>
            </p:cNvSpPr>
            <p:nvPr/>
          </p:nvSpPr>
          <p:spPr bwMode="auto">
            <a:xfrm>
              <a:off x="76993" y="157031"/>
              <a:ext cx="6740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01</a:t>
              </a:r>
              <a:endParaRPr lang="zh-CN" altLang="en-US"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4102" name="组合 3"/>
          <p:cNvGrpSpPr>
            <a:grpSpLocks/>
          </p:cNvGrpSpPr>
          <p:nvPr/>
        </p:nvGrpSpPr>
        <p:grpSpPr bwMode="auto">
          <a:xfrm>
            <a:off x="2406650" y="2838450"/>
            <a:ext cx="827088" cy="828675"/>
            <a:chOff x="0" y="0"/>
            <a:chExt cx="828000" cy="828000"/>
          </a:xfrm>
        </p:grpSpPr>
        <p:sp>
          <p:nvSpPr>
            <p:cNvPr id="2" name="椭圆 9"/>
            <p:cNvSpPr>
              <a:spLocks noChangeAspect="1" noChangeArrowheads="1"/>
            </p:cNvSpPr>
            <p:nvPr/>
          </p:nvSpPr>
          <p:spPr bwMode="auto">
            <a:xfrm>
              <a:off x="0" y="0"/>
              <a:ext cx="828000" cy="828000"/>
            </a:xfrm>
            <a:prstGeom prst="ellipse">
              <a:avLst/>
            </a:prstGeom>
            <a:solidFill>
              <a:schemeClr val="bg1"/>
            </a:solidFill>
            <a:ln w="38100">
              <a:solidFill>
                <a:schemeClr val="accent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3" name="文本框 13"/>
            <p:cNvSpPr>
              <a:spLocks noChangeArrowheads="1"/>
            </p:cNvSpPr>
            <p:nvPr/>
          </p:nvSpPr>
          <p:spPr bwMode="auto">
            <a:xfrm>
              <a:off x="76993" y="152390"/>
              <a:ext cx="6740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02</a:t>
              </a:r>
              <a:endParaRPr lang="zh-CN" altLang="en-US"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4105" name="组合 6"/>
          <p:cNvGrpSpPr>
            <a:grpSpLocks/>
          </p:cNvGrpSpPr>
          <p:nvPr/>
        </p:nvGrpSpPr>
        <p:grpSpPr bwMode="auto">
          <a:xfrm>
            <a:off x="2984500" y="4046538"/>
            <a:ext cx="828675" cy="828675"/>
            <a:chOff x="0" y="0"/>
            <a:chExt cx="828000" cy="828000"/>
          </a:xfrm>
        </p:grpSpPr>
        <p:sp>
          <p:nvSpPr>
            <p:cNvPr id="4" name="椭圆 10"/>
            <p:cNvSpPr>
              <a:spLocks noChangeAspect="1" noChangeArrowheads="1"/>
            </p:cNvSpPr>
            <p:nvPr/>
          </p:nvSpPr>
          <p:spPr bwMode="auto">
            <a:xfrm>
              <a:off x="0" y="0"/>
              <a:ext cx="828000" cy="828000"/>
            </a:xfrm>
            <a:prstGeom prst="ellipse">
              <a:avLst/>
            </a:prstGeom>
            <a:solidFill>
              <a:schemeClr val="bg1"/>
            </a:solidFill>
            <a:ln w="38100">
              <a:solidFill>
                <a:schemeClr val="accent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5" name="文本框 14"/>
            <p:cNvSpPr>
              <a:spLocks noChangeArrowheads="1"/>
            </p:cNvSpPr>
            <p:nvPr/>
          </p:nvSpPr>
          <p:spPr bwMode="auto">
            <a:xfrm>
              <a:off x="76993" y="152390"/>
              <a:ext cx="6740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03</a:t>
              </a:r>
              <a:endParaRPr lang="zh-CN" altLang="en-US"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4108" name="文本框 16"/>
          <p:cNvSpPr>
            <a:spLocks noChangeArrowheads="1"/>
          </p:cNvSpPr>
          <p:nvPr/>
        </p:nvSpPr>
        <p:spPr bwMode="auto">
          <a:xfrm>
            <a:off x="2984500" y="1625600"/>
            <a:ext cx="558323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什么是云服务器</a:t>
            </a:r>
            <a:endParaRPr lang="en-US" altLang="zh-CN"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lnSpc>
                <a:spcPct val="100000"/>
              </a:lnSpc>
              <a:spcBef>
                <a:spcPct val="0"/>
              </a:spcBef>
              <a:buFont typeface="Arial" panose="020B0604020202020204" pitchFamily="34" charset="0"/>
              <a:buNone/>
            </a:pPr>
            <a:r>
              <a:rPr lang="zh-CN" altLang="en-US" sz="2000">
                <a:solidFill>
                  <a:srgbClr val="000000"/>
                </a:solidFill>
                <a:latin typeface="Times New Roman" panose="02020603050405020304" pitchFamily="18" charset="0"/>
                <a:sym typeface="Times New Roman" panose="02020603050405020304" pitchFamily="18" charset="0"/>
              </a:rPr>
              <a:t>W</a:t>
            </a:r>
            <a:r>
              <a:rPr lang="en-US" altLang="zh-CN" sz="2000">
                <a:solidFill>
                  <a:srgbClr val="000000"/>
                </a:solidFill>
                <a:latin typeface="Times New Roman" panose="02020603050405020304" pitchFamily="18" charset="0"/>
                <a:sym typeface="Times New Roman" panose="02020603050405020304" pitchFamily="18" charset="0"/>
              </a:rPr>
              <a:t>hat is the cloud server</a:t>
            </a:r>
            <a:endParaRPr lang="zh-CN" altLang="en-US" sz="2000">
              <a:solidFill>
                <a:srgbClr val="000000"/>
              </a:solidFill>
              <a:latin typeface="Times New Roman" panose="02020603050405020304" pitchFamily="18" charset="0"/>
              <a:sym typeface="Times New Roman" panose="02020603050405020304" pitchFamily="18" charset="0"/>
            </a:endParaRPr>
          </a:p>
        </p:txBody>
      </p:sp>
      <p:sp>
        <p:nvSpPr>
          <p:cNvPr id="4109" name="文本框 21"/>
          <p:cNvSpPr>
            <a:spLocks noChangeArrowheads="1"/>
          </p:cNvSpPr>
          <p:nvPr/>
        </p:nvSpPr>
        <p:spPr bwMode="auto">
          <a:xfrm>
            <a:off x="3735388" y="2828925"/>
            <a:ext cx="4995862"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中网云服务器</a:t>
            </a:r>
            <a:endParaRPr lang="en-US" altLang="zh-CN"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eaLnBrk="1" hangingPunct="1">
              <a:lnSpc>
                <a:spcPct val="100000"/>
              </a:lnSpc>
              <a:spcBef>
                <a:spcPct val="0"/>
              </a:spcBef>
              <a:buFont typeface="Arial" panose="020B0604020202020204" pitchFamily="34" charset="0"/>
              <a:buNone/>
            </a:pPr>
            <a:r>
              <a:rPr lang="zh-CN" altLang="en-US" sz="1800">
                <a:solidFill>
                  <a:srgbClr val="262626"/>
                </a:solidFill>
                <a:latin typeface="Times New Roman" panose="02020603050405020304" pitchFamily="18" charset="0"/>
                <a:ea typeface="微软雅黑" panose="020B0503020204020204" pitchFamily="34" charset="-122"/>
                <a:sym typeface="Times New Roman" panose="02020603050405020304" pitchFamily="18" charset="0"/>
              </a:rPr>
              <a:t>Cloud server of Chinanet</a:t>
            </a:r>
          </a:p>
        </p:txBody>
      </p:sp>
      <p:sp>
        <p:nvSpPr>
          <p:cNvPr id="4110" name="文本框 22"/>
          <p:cNvSpPr>
            <a:spLocks noChangeArrowheads="1"/>
          </p:cNvSpPr>
          <p:nvPr/>
        </p:nvSpPr>
        <p:spPr bwMode="auto">
          <a:xfrm>
            <a:off x="4602163" y="4079875"/>
            <a:ext cx="44148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常见问题</a:t>
            </a:r>
          </a:p>
          <a:p>
            <a:pPr eaLnBrk="1" hangingPunct="1">
              <a:lnSpc>
                <a:spcPct val="100000"/>
              </a:lnSpc>
              <a:spcBef>
                <a:spcPct val="0"/>
              </a:spcBef>
              <a:buFont typeface="Arial" panose="020B0604020202020204" pitchFamily="34" charset="0"/>
              <a:buNone/>
            </a:pPr>
            <a:r>
              <a:rPr lang="zh-CN" altLang="en-US" sz="2000">
                <a:solidFill>
                  <a:srgbClr val="262626"/>
                </a:solidFill>
                <a:latin typeface="Times New Roman" panose="02020603050405020304" pitchFamily="18" charset="0"/>
                <a:ea typeface="微软雅黑" panose="020B0503020204020204" pitchFamily="34" charset="-122"/>
                <a:sym typeface="Times New Roman" panose="02020603050405020304" pitchFamily="18" charset="0"/>
              </a:rPr>
              <a:t>Common questions</a:t>
            </a:r>
          </a:p>
        </p:txBody>
      </p:sp>
      <p:sp>
        <p:nvSpPr>
          <p:cNvPr id="4111" name="文本框 24"/>
          <p:cNvSpPr>
            <a:spLocks noChangeArrowheads="1"/>
          </p:cNvSpPr>
          <p:nvPr/>
        </p:nvSpPr>
        <p:spPr bwMode="auto">
          <a:xfrm>
            <a:off x="0" y="99781"/>
            <a:ext cx="413527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5400" b="1" dirty="0">
                <a:solidFill>
                  <a:srgbClr val="000000"/>
                </a:solidFill>
                <a:latin typeface="Times New Roman" panose="02020603050405020304" pitchFamily="18" charset="0"/>
                <a:sym typeface="Times New Roman" panose="02020603050405020304" pitchFamily="18" charset="0"/>
              </a:rPr>
              <a:t>CONTENT</a:t>
            </a:r>
            <a:endParaRPr lang="zh-CN" altLang="en-US" sz="5400" b="1" dirty="0">
              <a:solidFill>
                <a:srgbClr val="000000"/>
              </a:solidFill>
              <a:latin typeface="Times New Roman" panose="02020603050405020304" pitchFamily="18" charset="0"/>
              <a:sym typeface="Times New Roman" panose="02020603050405020304" pitchFamily="18" charset="0"/>
            </a:endParaRPr>
          </a:p>
        </p:txBody>
      </p:sp>
      <p:cxnSp>
        <p:nvCxnSpPr>
          <p:cNvPr id="19" name="直接连接符 18"/>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21" name="表格 20"/>
          <p:cNvGraphicFramePr>
            <a:graphicFrameLocks noGrp="1"/>
          </p:cNvGraphicFramePr>
          <p:nvPr>
            <p:extLst>
              <p:ext uri="{D42A27DB-BD31-4B8C-83A1-F6EECF244321}">
                <p14:modId xmlns:p14="http://schemas.microsoft.com/office/powerpoint/2010/main" val="2646663338"/>
              </p:ext>
            </p:extLst>
          </p:nvPr>
        </p:nvGraphicFramePr>
        <p:xfrm>
          <a:off x="0" y="6624955"/>
          <a:ext cx="9144000" cy="274320"/>
        </p:xfrm>
        <a:graphic>
          <a:graphicData uri="http://schemas.openxmlformats.org/drawingml/2006/table">
            <a:tbl>
              <a:tblPr firstRow="1" bandRow="1">
                <a:tableStyleId>{5C22544A-7EE6-4342-B048-85BDC9FD1C3A}</a:tableStyleId>
              </a:tblPr>
              <a:tblGrid>
                <a:gridCol w="9144000"/>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22" name="图片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p:cBhvr>
                                        <p:cTn id="7" dur="500"/>
                                        <p:tgtEl>
                                          <p:spTgt spid="4098"/>
                                        </p:tgtEl>
                                      </p:cBhvr>
                                    </p:animEffect>
                                  </p:childTnLst>
                                </p:cTn>
                              </p:par>
                              <p:par>
                                <p:cTn id="8" presetID="10" presetClass="entr" presetSubtype="0" fill="hold" nodeType="withEffect">
                                  <p:stCondLst>
                                    <p:cond delay="250"/>
                                  </p:stCondLst>
                                  <p:childTnLst>
                                    <p:set>
                                      <p:cBhvr>
                                        <p:cTn id="9" dur="1" fill="hold">
                                          <p:stCondLst>
                                            <p:cond delay="0"/>
                                          </p:stCondLst>
                                        </p:cTn>
                                        <p:tgtEl>
                                          <p:spTgt spid="4099"/>
                                        </p:tgtEl>
                                        <p:attrNameLst>
                                          <p:attrName>style.visibility</p:attrName>
                                        </p:attrNameLst>
                                      </p:cBhvr>
                                      <p:to>
                                        <p:strVal val="visible"/>
                                      </p:to>
                                    </p:set>
                                    <p:anim calcmode="lin" valueType="num">
                                      <p:cBhvr>
                                        <p:cTn id="10" dur="500" fill="hold"/>
                                        <p:tgtEl>
                                          <p:spTgt spid="4099"/>
                                        </p:tgtEl>
                                        <p:attrNameLst>
                                          <p:attrName>ppt_w</p:attrName>
                                        </p:attrNameLst>
                                      </p:cBhvr>
                                      <p:tavLst>
                                        <p:tav tm="0">
                                          <p:val>
                                            <p:fltVal val="0"/>
                                          </p:val>
                                        </p:tav>
                                        <p:tav tm="100000">
                                          <p:val>
                                            <p:strVal val="#ppt_w"/>
                                          </p:val>
                                        </p:tav>
                                      </p:tavLst>
                                    </p:anim>
                                    <p:anim calcmode="lin" valueType="num">
                                      <p:cBhvr>
                                        <p:cTn id="11" dur="500" fill="hold"/>
                                        <p:tgtEl>
                                          <p:spTgt spid="4099"/>
                                        </p:tgtEl>
                                        <p:attrNameLst>
                                          <p:attrName>ppt_h</p:attrName>
                                        </p:attrNameLst>
                                      </p:cBhvr>
                                      <p:tavLst>
                                        <p:tav tm="0">
                                          <p:val>
                                            <p:fltVal val="0"/>
                                          </p:val>
                                        </p:tav>
                                        <p:tav tm="100000">
                                          <p:val>
                                            <p:strVal val="#ppt_h"/>
                                          </p:val>
                                        </p:tav>
                                      </p:tavLst>
                                    </p:anim>
                                    <p:animEffect>
                                      <p:cBhvr>
                                        <p:cTn id="12" dur="500"/>
                                        <p:tgtEl>
                                          <p:spTgt spid="4099"/>
                                        </p:tgtEl>
                                      </p:cBhvr>
                                    </p:animEffect>
                                  </p:childTnLst>
                                </p:cTn>
                              </p:par>
                              <p:par>
                                <p:cTn id="13" presetID="10" presetClass="entr" presetSubtype="0" fill="hold" nodeType="withEffect">
                                  <p:stCondLst>
                                    <p:cond delay="250"/>
                                  </p:stCondLst>
                                  <p:childTnLst>
                                    <p:set>
                                      <p:cBhvr>
                                        <p:cTn id="14" dur="1" fill="hold">
                                          <p:stCondLst>
                                            <p:cond delay="0"/>
                                          </p:stCondLst>
                                        </p:cTn>
                                        <p:tgtEl>
                                          <p:spTgt spid="4102"/>
                                        </p:tgtEl>
                                        <p:attrNameLst>
                                          <p:attrName>style.visibility</p:attrName>
                                        </p:attrNameLst>
                                      </p:cBhvr>
                                      <p:to>
                                        <p:strVal val="visible"/>
                                      </p:to>
                                    </p:set>
                                    <p:anim calcmode="lin" valueType="num">
                                      <p:cBhvr>
                                        <p:cTn id="15" dur="500" fill="hold"/>
                                        <p:tgtEl>
                                          <p:spTgt spid="4102"/>
                                        </p:tgtEl>
                                        <p:attrNameLst>
                                          <p:attrName>ppt_w</p:attrName>
                                        </p:attrNameLst>
                                      </p:cBhvr>
                                      <p:tavLst>
                                        <p:tav tm="0">
                                          <p:val>
                                            <p:fltVal val="0"/>
                                          </p:val>
                                        </p:tav>
                                        <p:tav tm="100000">
                                          <p:val>
                                            <p:strVal val="#ppt_w"/>
                                          </p:val>
                                        </p:tav>
                                      </p:tavLst>
                                    </p:anim>
                                    <p:anim calcmode="lin" valueType="num">
                                      <p:cBhvr>
                                        <p:cTn id="16" dur="500" fill="hold"/>
                                        <p:tgtEl>
                                          <p:spTgt spid="4102"/>
                                        </p:tgtEl>
                                        <p:attrNameLst>
                                          <p:attrName>ppt_h</p:attrName>
                                        </p:attrNameLst>
                                      </p:cBhvr>
                                      <p:tavLst>
                                        <p:tav tm="0">
                                          <p:val>
                                            <p:fltVal val="0"/>
                                          </p:val>
                                        </p:tav>
                                        <p:tav tm="100000">
                                          <p:val>
                                            <p:strVal val="#ppt_h"/>
                                          </p:val>
                                        </p:tav>
                                      </p:tavLst>
                                    </p:anim>
                                    <p:animEffect>
                                      <p:cBhvr>
                                        <p:cTn id="17" dur="500"/>
                                        <p:tgtEl>
                                          <p:spTgt spid="4102"/>
                                        </p:tgtEl>
                                      </p:cBhvr>
                                    </p:animEffect>
                                  </p:childTnLst>
                                </p:cTn>
                              </p:par>
                              <p:par>
                                <p:cTn id="18" presetID="10" presetClass="entr" presetSubtype="0" fill="hold" nodeType="withEffect">
                                  <p:stCondLst>
                                    <p:cond delay="250"/>
                                  </p:stCondLst>
                                  <p:childTnLst>
                                    <p:set>
                                      <p:cBhvr>
                                        <p:cTn id="19" dur="1" fill="hold">
                                          <p:stCondLst>
                                            <p:cond delay="0"/>
                                          </p:stCondLst>
                                        </p:cTn>
                                        <p:tgtEl>
                                          <p:spTgt spid="4105"/>
                                        </p:tgtEl>
                                        <p:attrNameLst>
                                          <p:attrName>style.visibility</p:attrName>
                                        </p:attrNameLst>
                                      </p:cBhvr>
                                      <p:to>
                                        <p:strVal val="visible"/>
                                      </p:to>
                                    </p:set>
                                    <p:anim calcmode="lin" valueType="num">
                                      <p:cBhvr>
                                        <p:cTn id="20" dur="500" fill="hold"/>
                                        <p:tgtEl>
                                          <p:spTgt spid="4105"/>
                                        </p:tgtEl>
                                        <p:attrNameLst>
                                          <p:attrName>ppt_w</p:attrName>
                                        </p:attrNameLst>
                                      </p:cBhvr>
                                      <p:tavLst>
                                        <p:tav tm="0">
                                          <p:val>
                                            <p:fltVal val="0"/>
                                          </p:val>
                                        </p:tav>
                                        <p:tav tm="100000">
                                          <p:val>
                                            <p:strVal val="#ppt_w"/>
                                          </p:val>
                                        </p:tav>
                                      </p:tavLst>
                                    </p:anim>
                                    <p:anim calcmode="lin" valueType="num">
                                      <p:cBhvr>
                                        <p:cTn id="21" dur="500" fill="hold"/>
                                        <p:tgtEl>
                                          <p:spTgt spid="4105"/>
                                        </p:tgtEl>
                                        <p:attrNameLst>
                                          <p:attrName>ppt_h</p:attrName>
                                        </p:attrNameLst>
                                      </p:cBhvr>
                                      <p:tavLst>
                                        <p:tav tm="0">
                                          <p:val>
                                            <p:fltVal val="0"/>
                                          </p:val>
                                        </p:tav>
                                        <p:tav tm="100000">
                                          <p:val>
                                            <p:strVal val="#ppt_h"/>
                                          </p:val>
                                        </p:tav>
                                      </p:tavLst>
                                    </p:anim>
                                    <p:animEffect>
                                      <p:cBhvr>
                                        <p:cTn id="22" dur="500"/>
                                        <p:tgtEl>
                                          <p:spTgt spid="4105"/>
                                        </p:tgtEl>
                                      </p:cBhvr>
                                    </p:animEffect>
                                  </p:childTnLst>
                                </p:cTn>
                              </p:par>
                              <p:par>
                                <p:cTn id="23" presetID="22" presetClass="entr" presetSubtype="8" fill="hold" grpId="0" nodeType="withEffect">
                                  <p:stCondLst>
                                    <p:cond delay="500"/>
                                  </p:stCondLst>
                                  <p:childTnLst>
                                    <p:set>
                                      <p:cBhvr>
                                        <p:cTn id="24" dur="1" fill="hold">
                                          <p:stCondLst>
                                            <p:cond delay="0"/>
                                          </p:stCondLst>
                                        </p:cTn>
                                        <p:tgtEl>
                                          <p:spTgt spid="4108"/>
                                        </p:tgtEl>
                                        <p:attrNameLst>
                                          <p:attrName>style.visibility</p:attrName>
                                        </p:attrNameLst>
                                      </p:cBhvr>
                                      <p:to>
                                        <p:strVal val="visible"/>
                                      </p:to>
                                    </p:set>
                                    <p:animEffect>
                                      <p:cBhvr>
                                        <p:cTn id="25" dur="500"/>
                                        <p:tgtEl>
                                          <p:spTgt spid="4108"/>
                                        </p:tgtEl>
                                      </p:cBhvr>
                                    </p:animEffect>
                                  </p:childTnLst>
                                </p:cTn>
                              </p:par>
                              <p:par>
                                <p:cTn id="26" presetID="22" presetClass="entr" presetSubtype="8" fill="hold" grpId="0" nodeType="withEffect">
                                  <p:stCondLst>
                                    <p:cond delay="500"/>
                                  </p:stCondLst>
                                  <p:childTnLst>
                                    <p:set>
                                      <p:cBhvr>
                                        <p:cTn id="27" dur="1" fill="hold">
                                          <p:stCondLst>
                                            <p:cond delay="0"/>
                                          </p:stCondLst>
                                        </p:cTn>
                                        <p:tgtEl>
                                          <p:spTgt spid="4109"/>
                                        </p:tgtEl>
                                        <p:attrNameLst>
                                          <p:attrName>style.visibility</p:attrName>
                                        </p:attrNameLst>
                                      </p:cBhvr>
                                      <p:to>
                                        <p:strVal val="visible"/>
                                      </p:to>
                                    </p:set>
                                    <p:animEffect>
                                      <p:cBhvr>
                                        <p:cTn id="28" dur="500"/>
                                        <p:tgtEl>
                                          <p:spTgt spid="4109"/>
                                        </p:tgtEl>
                                      </p:cBhvr>
                                    </p:animEffect>
                                  </p:childTnLst>
                                </p:cTn>
                              </p:par>
                              <p:par>
                                <p:cTn id="29" presetID="22" presetClass="entr" presetSubtype="8" fill="hold" grpId="0" nodeType="withEffect">
                                  <p:stCondLst>
                                    <p:cond delay="500"/>
                                  </p:stCondLst>
                                  <p:childTnLst>
                                    <p:set>
                                      <p:cBhvr>
                                        <p:cTn id="30" dur="1" fill="hold">
                                          <p:stCondLst>
                                            <p:cond delay="0"/>
                                          </p:stCondLst>
                                        </p:cTn>
                                        <p:tgtEl>
                                          <p:spTgt spid="4110"/>
                                        </p:tgtEl>
                                        <p:attrNameLst>
                                          <p:attrName>style.visibility</p:attrName>
                                        </p:attrNameLst>
                                      </p:cBhvr>
                                      <p:to>
                                        <p:strVal val="visible"/>
                                      </p:to>
                                    </p:set>
                                    <p:animEffect>
                                      <p:cBhvr>
                                        <p:cTn id="31" dur="500"/>
                                        <p:tgtEl>
                                          <p:spTgt spid="4110"/>
                                        </p:tgtEl>
                                      </p:cBhvr>
                                    </p:animEffect>
                                  </p:childTnLst>
                                </p:cTn>
                              </p:par>
                              <p:par>
                                <p:cTn id="32" presetID="22" presetClass="entr" presetSubtype="8" fill="hold" grpId="0" nodeType="withEffect">
                                  <p:stCondLst>
                                    <p:cond delay="500"/>
                                  </p:stCondLst>
                                  <p:childTnLst>
                                    <p:set>
                                      <p:cBhvr>
                                        <p:cTn id="33" dur="1" fill="hold">
                                          <p:stCondLst>
                                            <p:cond delay="0"/>
                                          </p:stCondLst>
                                        </p:cTn>
                                        <p:tgtEl>
                                          <p:spTgt spid="4111"/>
                                        </p:tgtEl>
                                        <p:attrNameLst>
                                          <p:attrName>style.visibility</p:attrName>
                                        </p:attrNameLst>
                                      </p:cBhvr>
                                      <p:to>
                                        <p:strVal val="visible"/>
                                      </p:to>
                                    </p:set>
                                    <p:animEffect>
                                      <p:cBhvr>
                                        <p:cTn id="34" dur="500"/>
                                        <p:tgtEl>
                                          <p:spTgt spid="4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P spid="4108" grpId="0" bldLvl="0" autoUpdateAnimBg="0"/>
      <p:bldP spid="4109" grpId="0" bldLvl="0" autoUpdateAnimBg="0"/>
      <p:bldP spid="4110" grpId="0" bldLvl="0" autoUpdateAnimBg="0"/>
      <p:bldP spid="4111" grpId="0" bldLvl="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文本框 10"/>
          <p:cNvSpPr>
            <a:spLocks noChangeArrowheads="1"/>
          </p:cNvSpPr>
          <p:nvPr/>
        </p:nvSpPr>
        <p:spPr bwMode="auto">
          <a:xfrm>
            <a:off x="5991224" y="3727450"/>
            <a:ext cx="2688751"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None/>
            </a:pPr>
            <a:r>
              <a:rPr lang="en-US" altLang="zh-CN" sz="1200" dirty="0" err="1">
                <a:solidFill>
                  <a:srgbClr val="000000"/>
                </a:solidFill>
              </a:rPr>
              <a:t>ChinaNet</a:t>
            </a:r>
            <a:r>
              <a:rPr lang="en-US" altLang="zh-CN" sz="1200" dirty="0">
                <a:solidFill>
                  <a:srgbClr val="000000"/>
                </a:solidFill>
              </a:rPr>
              <a:t> Technology</a:t>
            </a:r>
            <a:r>
              <a:rPr lang="zh-CN" altLang="en-US" sz="1200" dirty="0">
                <a:solidFill>
                  <a:srgbClr val="000000"/>
                </a:solidFill>
                <a:sym typeface="宋体" panose="02010600030101010101" pitchFamily="2" charset="-122"/>
              </a:rPr>
              <a:t>（</a:t>
            </a:r>
            <a:r>
              <a:rPr lang="en-US" altLang="zh-CN" sz="1200" dirty="0" err="1">
                <a:solidFill>
                  <a:srgbClr val="000000"/>
                </a:solidFill>
              </a:rPr>
              <a:t>SuZhou</a:t>
            </a:r>
            <a:r>
              <a:rPr lang="zh-CN" altLang="en-US" sz="1200" dirty="0" smtClean="0">
                <a:solidFill>
                  <a:srgbClr val="000000"/>
                </a:solidFill>
                <a:sym typeface="宋体" panose="02010600030101010101" pitchFamily="2" charset="-122"/>
              </a:rPr>
              <a:t>）</a:t>
            </a:r>
            <a:r>
              <a:rPr lang="en-US" altLang="zh-CN" sz="1200" dirty="0" smtClean="0">
                <a:solidFill>
                  <a:srgbClr val="000000"/>
                </a:solidFill>
                <a:sym typeface="宋体" panose="02010600030101010101" pitchFamily="2" charset="-122"/>
              </a:rPr>
              <a:t>C</a:t>
            </a:r>
            <a:r>
              <a:rPr lang="en-US" altLang="zh-CN" sz="1200" dirty="0" smtClean="0">
                <a:solidFill>
                  <a:srgbClr val="000000"/>
                </a:solidFill>
              </a:rPr>
              <a:t>O</a:t>
            </a:r>
            <a:r>
              <a:rPr lang="en-US" altLang="zh-CN" sz="1200" dirty="0">
                <a:solidFill>
                  <a:srgbClr val="000000"/>
                </a:solidFill>
              </a:rPr>
              <a:t>.,LTD  </a:t>
            </a:r>
            <a:r>
              <a:rPr lang="en-US" altLang="zh-CN" sz="1200" dirty="0" smtClean="0">
                <a:solidFill>
                  <a:srgbClr val="000000"/>
                </a:solidFill>
              </a:rPr>
              <a:t>Cloud Computing  Department</a:t>
            </a:r>
            <a:endParaRPr lang="zh-CN" altLang="en-US" sz="1200" dirty="0">
              <a:solidFill>
                <a:srgbClr val="262626"/>
              </a:solidFill>
              <a:latin typeface="Times New Roman" panose="02020603050405020304" pitchFamily="18" charset="0"/>
              <a:ea typeface="微软雅黑" panose="020B0503020204020204" pitchFamily="34" charset="-122"/>
              <a:sym typeface="Times New Roman" panose="02020603050405020304" pitchFamily="18" charset="0"/>
            </a:endParaRPr>
          </a:p>
          <a:p>
            <a:pPr eaLnBrk="1" hangingPunct="1">
              <a:lnSpc>
                <a:spcPct val="100000"/>
              </a:lnSpc>
              <a:spcBef>
                <a:spcPct val="0"/>
              </a:spcBef>
              <a:buFont typeface="Arial" panose="020B0604020202020204" pitchFamily="34" charset="0"/>
              <a:buNone/>
            </a:pPr>
            <a:r>
              <a:rPr lang="en-US" altLang="zh-CN" sz="1000" dirty="0">
                <a:solidFill>
                  <a:srgbClr val="262626"/>
                </a:solidFill>
                <a:latin typeface="Times New Roman" panose="02020603050405020304" pitchFamily="18" charset="0"/>
                <a:ea typeface="微软雅黑" panose="020B0503020204020204" pitchFamily="34" charset="-122"/>
                <a:sym typeface="Times New Roman" panose="02020603050405020304" pitchFamily="18" charset="0"/>
              </a:rPr>
              <a:t>.</a:t>
            </a:r>
            <a:endParaRPr lang="zh-CN" altLang="en-US" sz="1000" dirty="0">
              <a:solidFill>
                <a:srgbClr val="262626"/>
              </a:solidFill>
              <a:latin typeface="Times New Roman" panose="02020603050405020304" pitchFamily="18" charset="0"/>
              <a:ea typeface="微软雅黑" panose="020B0503020204020204" pitchFamily="34" charset="-122"/>
              <a:sym typeface="Times New Roman" panose="02020603050405020304" pitchFamily="18" charset="0"/>
            </a:endParaRPr>
          </a:p>
        </p:txBody>
      </p:sp>
      <p:grpSp>
        <p:nvGrpSpPr>
          <p:cNvPr id="21510" name="组合 2"/>
          <p:cNvGrpSpPr>
            <a:grpSpLocks/>
          </p:cNvGrpSpPr>
          <p:nvPr/>
        </p:nvGrpSpPr>
        <p:grpSpPr bwMode="auto">
          <a:xfrm>
            <a:off x="8564563" y="2716213"/>
            <a:ext cx="579437" cy="1362075"/>
            <a:chOff x="0" y="0"/>
            <a:chExt cx="579549" cy="1361673"/>
          </a:xfrm>
        </p:grpSpPr>
        <p:sp>
          <p:nvSpPr>
            <p:cNvPr id="22546" name="矩形 11"/>
            <p:cNvSpPr>
              <a:spLocks noChangeArrowheads="1"/>
            </p:cNvSpPr>
            <p:nvPr/>
          </p:nvSpPr>
          <p:spPr bwMode="auto">
            <a:xfrm>
              <a:off x="0" y="0"/>
              <a:ext cx="579549" cy="99349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2547" name="矩形 30"/>
            <p:cNvSpPr>
              <a:spLocks noChangeArrowheads="1"/>
            </p:cNvSpPr>
            <p:nvPr/>
          </p:nvSpPr>
          <p:spPr bwMode="auto">
            <a:xfrm>
              <a:off x="0" y="1088249"/>
              <a:ext cx="579549" cy="27342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grpSp>
        <p:nvGrpSpPr>
          <p:cNvPr id="21513" name="组合 1"/>
          <p:cNvGrpSpPr>
            <a:grpSpLocks/>
          </p:cNvGrpSpPr>
          <p:nvPr/>
        </p:nvGrpSpPr>
        <p:grpSpPr bwMode="auto">
          <a:xfrm>
            <a:off x="0" y="2716213"/>
            <a:ext cx="5991225" cy="1373187"/>
            <a:chOff x="0" y="0"/>
            <a:chExt cx="5991142" cy="1372087"/>
          </a:xfrm>
        </p:grpSpPr>
        <p:sp>
          <p:nvSpPr>
            <p:cNvPr id="22542" name="矩形 29"/>
            <p:cNvSpPr>
              <a:spLocks noChangeArrowheads="1"/>
            </p:cNvSpPr>
            <p:nvPr/>
          </p:nvSpPr>
          <p:spPr bwMode="auto">
            <a:xfrm>
              <a:off x="0" y="1088249"/>
              <a:ext cx="5991141" cy="27342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2543" name="矩形 5"/>
            <p:cNvSpPr>
              <a:spLocks noChangeArrowheads="1"/>
            </p:cNvSpPr>
            <p:nvPr/>
          </p:nvSpPr>
          <p:spPr bwMode="auto">
            <a:xfrm>
              <a:off x="0" y="0"/>
              <a:ext cx="5991142" cy="99349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2544" name="文本框 6"/>
            <p:cNvSpPr>
              <a:spLocks noChangeArrowheads="1"/>
            </p:cNvSpPr>
            <p:nvPr/>
          </p:nvSpPr>
          <p:spPr bwMode="auto">
            <a:xfrm>
              <a:off x="2697049" y="144869"/>
              <a:ext cx="3294091" cy="686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r" eaLnBrk="1" hangingPunct="1">
                <a:lnSpc>
                  <a:spcPct val="125000"/>
                </a:lnSpc>
                <a:spcBef>
                  <a:spcPct val="0"/>
                </a:spcBef>
                <a:buFont typeface="Arial" panose="020B0604020202020204" pitchFamily="34" charset="0"/>
                <a:buNone/>
              </a:pPr>
              <a:r>
                <a:rPr lang="zh-CN" altLang="en-US" sz="34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感谢各位聆听</a:t>
              </a:r>
              <a:endParaRPr lang="zh-CN" altLang="en-US" sz="1800">
                <a:latin typeface="Arial" panose="020B0604020202020204" pitchFamily="34" charset="0"/>
              </a:endParaRPr>
            </a:p>
          </p:txBody>
        </p:sp>
        <p:sp>
          <p:nvSpPr>
            <p:cNvPr id="22545" name="文本框 32"/>
            <p:cNvSpPr>
              <a:spLocks noChangeArrowheads="1"/>
            </p:cNvSpPr>
            <p:nvPr/>
          </p:nvSpPr>
          <p:spPr bwMode="auto">
            <a:xfrm>
              <a:off x="3247352" y="1003332"/>
              <a:ext cx="2743788" cy="368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r" eaLnBrk="1" hangingPunct="1">
                <a:lnSpc>
                  <a:spcPct val="125000"/>
                </a:lnSpc>
                <a:spcBef>
                  <a:spcPct val="0"/>
                </a:spcBef>
                <a:buFont typeface="Arial" panose="020B0604020202020204" pitchFamily="34" charset="0"/>
                <a:buNone/>
              </a:pPr>
              <a:r>
                <a:rPr lang="en-US" altLang="zh-CN" sz="1600">
                  <a:solidFill>
                    <a:schemeClr val="bg1"/>
                  </a:solidFill>
                  <a:latin typeface="Times New Roman" panose="02020603050405020304" pitchFamily="18" charset="0"/>
                  <a:cs typeface="Tahoma" panose="020B0604030504040204" pitchFamily="34" charset="0"/>
                  <a:sym typeface="Times New Roman" panose="02020603050405020304" pitchFamily="18" charset="0"/>
                </a:rPr>
                <a:t>Thanks for Listening</a:t>
              </a:r>
              <a:endParaRPr lang="zh-CN" altLang="en-US" sz="1600">
                <a:solidFill>
                  <a:schemeClr val="bg1"/>
                </a:solidFill>
                <a:latin typeface="Times New Roman" panose="02020603050405020304" pitchFamily="18" charset="0"/>
                <a:ea typeface="微软雅黑" panose="020B0503020204020204" pitchFamily="34" charset="-122"/>
                <a:sym typeface="Times New Roman" panose="02020603050405020304" pitchFamily="18" charset="0"/>
              </a:endParaRPr>
            </a:p>
          </p:txBody>
        </p:sp>
      </p:grpSp>
      <p:grpSp>
        <p:nvGrpSpPr>
          <p:cNvPr id="21518" name="组合 4"/>
          <p:cNvGrpSpPr>
            <a:grpSpLocks/>
          </p:cNvGrpSpPr>
          <p:nvPr/>
        </p:nvGrpSpPr>
        <p:grpSpPr bwMode="auto">
          <a:xfrm>
            <a:off x="222250" y="2787650"/>
            <a:ext cx="1225550" cy="1223963"/>
            <a:chOff x="0" y="0"/>
            <a:chExt cx="1224000" cy="1223998"/>
          </a:xfrm>
        </p:grpSpPr>
        <p:sp>
          <p:nvSpPr>
            <p:cNvPr id="22540" name="椭圆 19"/>
            <p:cNvSpPr>
              <a:spLocks noChangeArrowheads="1"/>
            </p:cNvSpPr>
            <p:nvPr/>
          </p:nvSpPr>
          <p:spPr bwMode="auto">
            <a:xfrm>
              <a:off x="0" y="0"/>
              <a:ext cx="1224000" cy="1223998"/>
            </a:xfrm>
            <a:prstGeom prst="ellipse">
              <a:avLst/>
            </a:prstGeom>
            <a:solidFill>
              <a:schemeClr val="accent1"/>
            </a:solidFill>
            <a:ln w="25400">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2541" name="Freeform 5"/>
            <p:cNvSpPr>
              <a:spLocks noEditPoints="1" noChangeArrowheads="1"/>
            </p:cNvSpPr>
            <p:nvPr/>
          </p:nvSpPr>
          <p:spPr bwMode="auto">
            <a:xfrm>
              <a:off x="224046" y="247153"/>
              <a:ext cx="775907" cy="729691"/>
            </a:xfrm>
            <a:custGeom>
              <a:avLst/>
              <a:gdLst>
                <a:gd name="T0" fmla="*/ 511874647 w 97"/>
                <a:gd name="T1" fmla="*/ 642978050 h 91"/>
                <a:gd name="T2" fmla="*/ 1791569263 w 97"/>
                <a:gd name="T3" fmla="*/ 642978050 h 91"/>
                <a:gd name="T4" fmla="*/ 2147483646 w 97"/>
                <a:gd name="T5" fmla="*/ 2147483646 h 91"/>
                <a:gd name="T6" fmla="*/ 2147483646 w 97"/>
                <a:gd name="T7" fmla="*/ 2147483646 h 91"/>
                <a:gd name="T8" fmla="*/ 2147483646 w 97"/>
                <a:gd name="T9" fmla="*/ 2147483646 h 91"/>
                <a:gd name="T10" fmla="*/ 2147483646 w 97"/>
                <a:gd name="T11" fmla="*/ 1736039131 h 91"/>
                <a:gd name="T12" fmla="*/ 2147483646 w 97"/>
                <a:gd name="T13" fmla="*/ 2147483646 h 91"/>
                <a:gd name="T14" fmla="*/ 2147483646 w 97"/>
                <a:gd name="T15" fmla="*/ 1478843100 h 91"/>
                <a:gd name="T16" fmla="*/ 2147483646 w 97"/>
                <a:gd name="T17" fmla="*/ 2147483646 h 91"/>
                <a:gd name="T18" fmla="*/ 2147483646 w 97"/>
                <a:gd name="T19" fmla="*/ 2121821149 h 91"/>
                <a:gd name="T20" fmla="*/ 2147483646 w 97"/>
                <a:gd name="T21" fmla="*/ 2147483646 h 91"/>
                <a:gd name="T22" fmla="*/ 2147483646 w 97"/>
                <a:gd name="T23" fmla="*/ 2147483646 h 91"/>
                <a:gd name="T24" fmla="*/ 2147483646 w 97"/>
                <a:gd name="T25" fmla="*/ 2147483646 h 91"/>
                <a:gd name="T26" fmla="*/ 2147483646 w 97"/>
                <a:gd name="T27" fmla="*/ 2147483646 h 91"/>
                <a:gd name="T28" fmla="*/ 2147483646 w 97"/>
                <a:gd name="T29" fmla="*/ 2147483646 h 91"/>
                <a:gd name="T30" fmla="*/ 2147483646 w 97"/>
                <a:gd name="T31" fmla="*/ 2147483646 h 91"/>
                <a:gd name="T32" fmla="*/ 2147483646 w 97"/>
                <a:gd name="T33" fmla="*/ 2147483646 h 91"/>
                <a:gd name="T34" fmla="*/ 2147483646 w 97"/>
                <a:gd name="T35" fmla="*/ 385782019 h 91"/>
                <a:gd name="T36" fmla="*/ 2147483646 w 97"/>
                <a:gd name="T37" fmla="*/ 192895019 h 91"/>
                <a:gd name="T38" fmla="*/ 2147483646 w 97"/>
                <a:gd name="T39" fmla="*/ 578677037 h 91"/>
                <a:gd name="T40" fmla="*/ 2147483646 w 97"/>
                <a:gd name="T41" fmla="*/ 2147483646 h 91"/>
                <a:gd name="T42" fmla="*/ 2147483646 w 97"/>
                <a:gd name="T43" fmla="*/ 2147483646 h 91"/>
                <a:gd name="T44" fmla="*/ 2147483646 w 97"/>
                <a:gd name="T45" fmla="*/ 2147483646 h 91"/>
                <a:gd name="T46" fmla="*/ 2147483646 w 97"/>
                <a:gd name="T47" fmla="*/ 2147483646 h 91"/>
                <a:gd name="T48" fmla="*/ 447890316 w 97"/>
                <a:gd name="T49" fmla="*/ 2147483646 h 91"/>
                <a:gd name="T50" fmla="*/ 895788631 w 97"/>
                <a:gd name="T51" fmla="*/ 2147483646 h 91"/>
                <a:gd name="T52" fmla="*/ 1279694616 w 97"/>
                <a:gd name="T53" fmla="*/ 2147483646 h 91"/>
                <a:gd name="T54" fmla="*/ 1983522256 w 97"/>
                <a:gd name="T55" fmla="*/ 2147483646 h 91"/>
                <a:gd name="T56" fmla="*/ 1791569263 w 97"/>
                <a:gd name="T57" fmla="*/ 2121821149 h 91"/>
                <a:gd name="T58" fmla="*/ 2147483646 w 97"/>
                <a:gd name="T59" fmla="*/ 1543144112 h 91"/>
                <a:gd name="T60" fmla="*/ 1279694616 w 97"/>
                <a:gd name="T61" fmla="*/ 1478843100 h 91"/>
                <a:gd name="T62" fmla="*/ 1215710285 w 97"/>
                <a:gd name="T63" fmla="*/ 1736039131 h 91"/>
                <a:gd name="T64" fmla="*/ 1151725954 w 97"/>
                <a:gd name="T65" fmla="*/ 2147483646 h 91"/>
                <a:gd name="T66" fmla="*/ 1151725954 w 97"/>
                <a:gd name="T67" fmla="*/ 2147483646 h 91"/>
                <a:gd name="T68" fmla="*/ 1151725954 w 97"/>
                <a:gd name="T69" fmla="*/ 2147483646 h 91"/>
                <a:gd name="T70" fmla="*/ 1023757293 w 97"/>
                <a:gd name="T71" fmla="*/ 1736039131 h 91"/>
                <a:gd name="T72" fmla="*/ 1023757293 w 97"/>
                <a:gd name="T73" fmla="*/ 1478843100 h 91"/>
                <a:gd name="T74" fmla="*/ 0 w 97"/>
                <a:gd name="T75" fmla="*/ 2147483646 h 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7"/>
                <a:gd name="T115" fmla="*/ 0 h 91"/>
                <a:gd name="T116" fmla="*/ 97 w 97"/>
                <a:gd name="T117" fmla="*/ 91 h 9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7" h="91">
                  <a:moveTo>
                    <a:pt x="18" y="0"/>
                  </a:moveTo>
                  <a:cubicBezTo>
                    <a:pt x="12" y="0"/>
                    <a:pt x="8" y="4"/>
                    <a:pt x="8" y="10"/>
                  </a:cubicBezTo>
                  <a:cubicBezTo>
                    <a:pt x="8" y="16"/>
                    <a:pt x="12" y="20"/>
                    <a:pt x="18" y="20"/>
                  </a:cubicBezTo>
                  <a:cubicBezTo>
                    <a:pt x="24" y="20"/>
                    <a:pt x="28" y="16"/>
                    <a:pt x="28" y="10"/>
                  </a:cubicBezTo>
                  <a:cubicBezTo>
                    <a:pt x="28" y="4"/>
                    <a:pt x="24" y="0"/>
                    <a:pt x="18" y="0"/>
                  </a:cubicBezTo>
                  <a:close/>
                  <a:moveTo>
                    <a:pt x="41" y="45"/>
                  </a:moveTo>
                  <a:cubicBezTo>
                    <a:pt x="50" y="42"/>
                    <a:pt x="50" y="42"/>
                    <a:pt x="50" y="42"/>
                  </a:cubicBezTo>
                  <a:cubicBezTo>
                    <a:pt x="51" y="41"/>
                    <a:pt x="51" y="41"/>
                    <a:pt x="51" y="41"/>
                  </a:cubicBezTo>
                  <a:cubicBezTo>
                    <a:pt x="52" y="42"/>
                    <a:pt x="52" y="42"/>
                    <a:pt x="52" y="42"/>
                  </a:cubicBezTo>
                  <a:cubicBezTo>
                    <a:pt x="59" y="46"/>
                    <a:pt x="59" y="46"/>
                    <a:pt x="59" y="46"/>
                  </a:cubicBezTo>
                  <a:cubicBezTo>
                    <a:pt x="65" y="29"/>
                    <a:pt x="65" y="29"/>
                    <a:pt x="65" y="29"/>
                  </a:cubicBezTo>
                  <a:cubicBezTo>
                    <a:pt x="66" y="27"/>
                    <a:pt x="66" y="27"/>
                    <a:pt x="66" y="27"/>
                  </a:cubicBezTo>
                  <a:cubicBezTo>
                    <a:pt x="67" y="29"/>
                    <a:pt x="67" y="29"/>
                    <a:pt x="67" y="29"/>
                  </a:cubicBezTo>
                  <a:cubicBezTo>
                    <a:pt x="73" y="34"/>
                    <a:pt x="73" y="34"/>
                    <a:pt x="73" y="34"/>
                  </a:cubicBezTo>
                  <a:cubicBezTo>
                    <a:pt x="81" y="21"/>
                    <a:pt x="81" y="21"/>
                    <a:pt x="81" y="21"/>
                  </a:cubicBezTo>
                  <a:cubicBezTo>
                    <a:pt x="83" y="23"/>
                    <a:pt x="83" y="23"/>
                    <a:pt x="83" y="23"/>
                  </a:cubicBezTo>
                  <a:cubicBezTo>
                    <a:pt x="75" y="38"/>
                    <a:pt x="75" y="38"/>
                    <a:pt x="75" y="38"/>
                  </a:cubicBezTo>
                  <a:cubicBezTo>
                    <a:pt x="73" y="40"/>
                    <a:pt x="73" y="40"/>
                    <a:pt x="73" y="40"/>
                  </a:cubicBezTo>
                  <a:cubicBezTo>
                    <a:pt x="72" y="38"/>
                    <a:pt x="72" y="38"/>
                    <a:pt x="72" y="38"/>
                  </a:cubicBezTo>
                  <a:cubicBezTo>
                    <a:pt x="67" y="33"/>
                    <a:pt x="67" y="33"/>
                    <a:pt x="67" y="33"/>
                  </a:cubicBezTo>
                  <a:cubicBezTo>
                    <a:pt x="61" y="49"/>
                    <a:pt x="61" y="49"/>
                    <a:pt x="61" y="49"/>
                  </a:cubicBezTo>
                  <a:cubicBezTo>
                    <a:pt x="61" y="51"/>
                    <a:pt x="61" y="51"/>
                    <a:pt x="61" y="51"/>
                  </a:cubicBezTo>
                  <a:cubicBezTo>
                    <a:pt x="59" y="50"/>
                    <a:pt x="59" y="50"/>
                    <a:pt x="59" y="50"/>
                  </a:cubicBezTo>
                  <a:cubicBezTo>
                    <a:pt x="51" y="45"/>
                    <a:pt x="51" y="45"/>
                    <a:pt x="51" y="45"/>
                  </a:cubicBezTo>
                  <a:cubicBezTo>
                    <a:pt x="42" y="48"/>
                    <a:pt x="42" y="48"/>
                    <a:pt x="42" y="48"/>
                  </a:cubicBezTo>
                  <a:cubicBezTo>
                    <a:pt x="41" y="45"/>
                    <a:pt x="41" y="45"/>
                    <a:pt x="41" y="45"/>
                  </a:cubicBezTo>
                  <a:close/>
                  <a:moveTo>
                    <a:pt x="43" y="86"/>
                  </a:moveTo>
                  <a:cubicBezTo>
                    <a:pt x="74" y="86"/>
                    <a:pt x="74" y="86"/>
                    <a:pt x="74" y="86"/>
                  </a:cubicBezTo>
                  <a:cubicBezTo>
                    <a:pt x="74" y="91"/>
                    <a:pt x="74" y="91"/>
                    <a:pt x="74" y="91"/>
                  </a:cubicBezTo>
                  <a:cubicBezTo>
                    <a:pt x="43" y="91"/>
                    <a:pt x="43" y="91"/>
                    <a:pt x="43" y="91"/>
                  </a:cubicBezTo>
                  <a:cubicBezTo>
                    <a:pt x="43" y="86"/>
                    <a:pt x="43" y="86"/>
                    <a:pt x="43" y="86"/>
                  </a:cubicBezTo>
                  <a:close/>
                  <a:moveTo>
                    <a:pt x="63" y="68"/>
                  </a:moveTo>
                  <a:cubicBezTo>
                    <a:pt x="93" y="68"/>
                    <a:pt x="93" y="68"/>
                    <a:pt x="93" y="68"/>
                  </a:cubicBezTo>
                  <a:cubicBezTo>
                    <a:pt x="97" y="68"/>
                    <a:pt x="97" y="68"/>
                    <a:pt x="97" y="68"/>
                  </a:cubicBezTo>
                  <a:cubicBezTo>
                    <a:pt x="97" y="64"/>
                    <a:pt x="97" y="64"/>
                    <a:pt x="97" y="64"/>
                  </a:cubicBezTo>
                  <a:cubicBezTo>
                    <a:pt x="97" y="6"/>
                    <a:pt x="97" y="6"/>
                    <a:pt x="97" y="6"/>
                  </a:cubicBezTo>
                  <a:cubicBezTo>
                    <a:pt x="97" y="3"/>
                    <a:pt x="97" y="3"/>
                    <a:pt x="97" y="3"/>
                  </a:cubicBezTo>
                  <a:cubicBezTo>
                    <a:pt x="93" y="3"/>
                    <a:pt x="93" y="3"/>
                    <a:pt x="93" y="3"/>
                  </a:cubicBezTo>
                  <a:cubicBezTo>
                    <a:pt x="34" y="3"/>
                    <a:pt x="34" y="3"/>
                    <a:pt x="34" y="3"/>
                  </a:cubicBezTo>
                  <a:cubicBezTo>
                    <a:pt x="34" y="9"/>
                    <a:pt x="34" y="9"/>
                    <a:pt x="34" y="9"/>
                  </a:cubicBezTo>
                  <a:cubicBezTo>
                    <a:pt x="90" y="9"/>
                    <a:pt x="90" y="9"/>
                    <a:pt x="90" y="9"/>
                  </a:cubicBezTo>
                  <a:cubicBezTo>
                    <a:pt x="90" y="61"/>
                    <a:pt x="90" y="61"/>
                    <a:pt x="90" y="61"/>
                  </a:cubicBezTo>
                  <a:cubicBezTo>
                    <a:pt x="36" y="61"/>
                    <a:pt x="36" y="61"/>
                    <a:pt x="36" y="61"/>
                  </a:cubicBezTo>
                  <a:cubicBezTo>
                    <a:pt x="36" y="68"/>
                    <a:pt x="36" y="68"/>
                    <a:pt x="36" y="68"/>
                  </a:cubicBezTo>
                  <a:cubicBezTo>
                    <a:pt x="54" y="68"/>
                    <a:pt x="54" y="68"/>
                    <a:pt x="54" y="68"/>
                  </a:cubicBezTo>
                  <a:cubicBezTo>
                    <a:pt x="54" y="84"/>
                    <a:pt x="54" y="84"/>
                    <a:pt x="54" y="84"/>
                  </a:cubicBezTo>
                  <a:cubicBezTo>
                    <a:pt x="63" y="84"/>
                    <a:pt x="63" y="84"/>
                    <a:pt x="63" y="84"/>
                  </a:cubicBezTo>
                  <a:cubicBezTo>
                    <a:pt x="63" y="68"/>
                    <a:pt x="63" y="68"/>
                    <a:pt x="63" y="68"/>
                  </a:cubicBezTo>
                  <a:close/>
                  <a:moveTo>
                    <a:pt x="0" y="50"/>
                  </a:moveTo>
                  <a:cubicBezTo>
                    <a:pt x="7" y="55"/>
                    <a:pt x="7" y="55"/>
                    <a:pt x="7" y="55"/>
                  </a:cubicBezTo>
                  <a:cubicBezTo>
                    <a:pt x="5" y="91"/>
                    <a:pt x="5" y="91"/>
                    <a:pt x="5" y="91"/>
                  </a:cubicBezTo>
                  <a:cubicBezTo>
                    <a:pt x="14" y="91"/>
                    <a:pt x="14" y="91"/>
                    <a:pt x="14" y="91"/>
                  </a:cubicBezTo>
                  <a:cubicBezTo>
                    <a:pt x="16" y="60"/>
                    <a:pt x="16" y="60"/>
                    <a:pt x="16" y="60"/>
                  </a:cubicBezTo>
                  <a:cubicBezTo>
                    <a:pt x="20" y="60"/>
                    <a:pt x="20" y="60"/>
                    <a:pt x="20" y="60"/>
                  </a:cubicBezTo>
                  <a:cubicBezTo>
                    <a:pt x="22" y="91"/>
                    <a:pt x="22" y="91"/>
                    <a:pt x="22" y="91"/>
                  </a:cubicBezTo>
                  <a:cubicBezTo>
                    <a:pt x="31" y="91"/>
                    <a:pt x="31" y="91"/>
                    <a:pt x="31" y="91"/>
                  </a:cubicBezTo>
                  <a:cubicBezTo>
                    <a:pt x="29" y="55"/>
                    <a:pt x="29" y="55"/>
                    <a:pt x="29" y="55"/>
                  </a:cubicBezTo>
                  <a:cubicBezTo>
                    <a:pt x="28" y="33"/>
                    <a:pt x="28" y="33"/>
                    <a:pt x="28" y="33"/>
                  </a:cubicBezTo>
                  <a:cubicBezTo>
                    <a:pt x="50" y="32"/>
                    <a:pt x="50" y="32"/>
                    <a:pt x="50" y="32"/>
                  </a:cubicBezTo>
                  <a:cubicBezTo>
                    <a:pt x="55" y="24"/>
                    <a:pt x="55" y="24"/>
                    <a:pt x="55" y="24"/>
                  </a:cubicBezTo>
                  <a:cubicBezTo>
                    <a:pt x="30" y="23"/>
                    <a:pt x="30" y="23"/>
                    <a:pt x="30" y="23"/>
                  </a:cubicBezTo>
                  <a:cubicBezTo>
                    <a:pt x="20" y="23"/>
                    <a:pt x="20" y="23"/>
                    <a:pt x="20" y="23"/>
                  </a:cubicBezTo>
                  <a:cubicBezTo>
                    <a:pt x="20" y="24"/>
                    <a:pt x="20" y="24"/>
                    <a:pt x="20" y="24"/>
                  </a:cubicBezTo>
                  <a:cubicBezTo>
                    <a:pt x="19" y="27"/>
                    <a:pt x="19" y="27"/>
                    <a:pt x="19" y="27"/>
                  </a:cubicBezTo>
                  <a:cubicBezTo>
                    <a:pt x="22" y="43"/>
                    <a:pt x="22" y="43"/>
                    <a:pt x="22" y="43"/>
                  </a:cubicBezTo>
                  <a:cubicBezTo>
                    <a:pt x="18" y="47"/>
                    <a:pt x="18" y="47"/>
                    <a:pt x="18" y="47"/>
                  </a:cubicBezTo>
                  <a:cubicBezTo>
                    <a:pt x="18" y="47"/>
                    <a:pt x="18" y="47"/>
                    <a:pt x="18" y="47"/>
                  </a:cubicBezTo>
                  <a:cubicBezTo>
                    <a:pt x="18" y="47"/>
                    <a:pt x="18" y="47"/>
                    <a:pt x="18" y="47"/>
                  </a:cubicBezTo>
                  <a:cubicBezTo>
                    <a:pt x="18" y="47"/>
                    <a:pt x="18" y="47"/>
                    <a:pt x="18" y="47"/>
                  </a:cubicBezTo>
                  <a:cubicBezTo>
                    <a:pt x="18" y="47"/>
                    <a:pt x="18" y="47"/>
                    <a:pt x="18" y="47"/>
                  </a:cubicBezTo>
                  <a:cubicBezTo>
                    <a:pt x="14" y="43"/>
                    <a:pt x="14" y="43"/>
                    <a:pt x="14" y="43"/>
                  </a:cubicBezTo>
                  <a:cubicBezTo>
                    <a:pt x="16" y="27"/>
                    <a:pt x="16" y="27"/>
                    <a:pt x="16" y="27"/>
                  </a:cubicBezTo>
                  <a:cubicBezTo>
                    <a:pt x="15" y="24"/>
                    <a:pt x="15" y="24"/>
                    <a:pt x="15" y="24"/>
                  </a:cubicBezTo>
                  <a:cubicBezTo>
                    <a:pt x="16" y="23"/>
                    <a:pt x="16" y="23"/>
                    <a:pt x="16" y="23"/>
                  </a:cubicBezTo>
                  <a:cubicBezTo>
                    <a:pt x="5" y="23"/>
                    <a:pt x="5" y="23"/>
                    <a:pt x="5" y="23"/>
                  </a:cubicBezTo>
                  <a:lnTo>
                    <a:pt x="0" y="50"/>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21521" name="组合 3"/>
          <p:cNvGrpSpPr>
            <a:grpSpLocks/>
          </p:cNvGrpSpPr>
          <p:nvPr/>
        </p:nvGrpSpPr>
        <p:grpSpPr bwMode="auto">
          <a:xfrm>
            <a:off x="1735138" y="2787650"/>
            <a:ext cx="1223962" cy="1223963"/>
            <a:chOff x="0" y="0"/>
            <a:chExt cx="1224000" cy="1223998"/>
          </a:xfrm>
        </p:grpSpPr>
        <p:sp>
          <p:nvSpPr>
            <p:cNvPr id="22538" name="椭圆 26"/>
            <p:cNvSpPr>
              <a:spLocks noChangeArrowheads="1"/>
            </p:cNvSpPr>
            <p:nvPr/>
          </p:nvSpPr>
          <p:spPr bwMode="auto">
            <a:xfrm>
              <a:off x="0" y="0"/>
              <a:ext cx="1224000" cy="1223998"/>
            </a:xfrm>
            <a:prstGeom prst="ellipse">
              <a:avLst/>
            </a:prstGeom>
            <a:solidFill>
              <a:schemeClr val="accent1"/>
            </a:solidFill>
            <a:ln w="25400">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2539" name="Freeform 9"/>
            <p:cNvSpPr>
              <a:spLocks noEditPoints="1" noChangeArrowheads="1"/>
            </p:cNvSpPr>
            <p:nvPr/>
          </p:nvSpPr>
          <p:spPr bwMode="auto">
            <a:xfrm>
              <a:off x="210482" y="304117"/>
              <a:ext cx="803035" cy="615763"/>
            </a:xfrm>
            <a:custGeom>
              <a:avLst/>
              <a:gdLst>
                <a:gd name="T0" fmla="*/ 953943808 w 104"/>
                <a:gd name="T1" fmla="*/ 121507967 h 79"/>
                <a:gd name="T2" fmla="*/ 1609776315 w 104"/>
                <a:gd name="T3" fmla="*/ 243015934 h 79"/>
                <a:gd name="T4" fmla="*/ 1132804411 w 104"/>
                <a:gd name="T5" fmla="*/ 2147483646 h 79"/>
                <a:gd name="T6" fmla="*/ 238485952 w 104"/>
                <a:gd name="T7" fmla="*/ 2147483646 h 79"/>
                <a:gd name="T8" fmla="*/ 953943808 w 104"/>
                <a:gd name="T9" fmla="*/ 121507967 h 79"/>
                <a:gd name="T10" fmla="*/ 1073186784 w 104"/>
                <a:gd name="T11" fmla="*/ 2147483646 h 79"/>
                <a:gd name="T12" fmla="*/ 953943808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1579595779 h 79"/>
                <a:gd name="T22" fmla="*/ 2147483646 w 104"/>
                <a:gd name="T23" fmla="*/ 1458087812 h 79"/>
                <a:gd name="T24" fmla="*/ 2147483646 w 104"/>
                <a:gd name="T25" fmla="*/ 1397337725 h 79"/>
                <a:gd name="T26" fmla="*/ 2147483646 w 104"/>
                <a:gd name="T27" fmla="*/ 607539836 h 79"/>
                <a:gd name="T28" fmla="*/ 2147483646 w 104"/>
                <a:gd name="T29" fmla="*/ 546781955 h 79"/>
                <a:gd name="T30" fmla="*/ 2147483646 w 104"/>
                <a:gd name="T31" fmla="*/ 546781955 h 79"/>
                <a:gd name="T32" fmla="*/ 1848262267 w 104"/>
                <a:gd name="T33" fmla="*/ 546781955 h 79"/>
                <a:gd name="T34" fmla="*/ 1848262267 w 104"/>
                <a:gd name="T35" fmla="*/ 1032813824 h 79"/>
                <a:gd name="T36" fmla="*/ 2147483646 w 104"/>
                <a:gd name="T37" fmla="*/ 1032813824 h 79"/>
                <a:gd name="T38" fmla="*/ 2147483646 w 104"/>
                <a:gd name="T39" fmla="*/ 1701103746 h 79"/>
                <a:gd name="T40" fmla="*/ 2147483646 w 104"/>
                <a:gd name="T41" fmla="*/ 1822611713 h 79"/>
                <a:gd name="T42" fmla="*/ 2147483646 w 104"/>
                <a:gd name="T43" fmla="*/ 1822611713 h 79"/>
                <a:gd name="T44" fmla="*/ 2147483646 w 104"/>
                <a:gd name="T45" fmla="*/ 1761861627 h 79"/>
                <a:gd name="T46" fmla="*/ 2147483646 w 104"/>
                <a:gd name="T47" fmla="*/ 2147483646 h 79"/>
                <a:gd name="T48" fmla="*/ 1073186784 w 104"/>
                <a:gd name="T49" fmla="*/ 2147483646 h 79"/>
                <a:gd name="T50" fmla="*/ 2147483646 w 104"/>
                <a:gd name="T51" fmla="*/ 1579595779 h 79"/>
                <a:gd name="T52" fmla="*/ 2147483646 w 104"/>
                <a:gd name="T53" fmla="*/ 1579595779 h 79"/>
                <a:gd name="T54" fmla="*/ 2147483646 w 104"/>
                <a:gd name="T55" fmla="*/ 1093563910 h 79"/>
                <a:gd name="T56" fmla="*/ 2147483646 w 104"/>
                <a:gd name="T57" fmla="*/ 1579595779 h 79"/>
                <a:gd name="T58" fmla="*/ 1907887616 w 104"/>
                <a:gd name="T59" fmla="*/ 2147483646 h 79"/>
                <a:gd name="T60" fmla="*/ 2147483646 w 104"/>
                <a:gd name="T61" fmla="*/ 2147483646 h 79"/>
                <a:gd name="T62" fmla="*/ 2147483646 w 104"/>
                <a:gd name="T63" fmla="*/ 2147483646 h 79"/>
                <a:gd name="T64" fmla="*/ 1907887616 w 104"/>
                <a:gd name="T65" fmla="*/ 2147483646 h 79"/>
                <a:gd name="T66" fmla="*/ 1907887616 w 104"/>
                <a:gd name="T67" fmla="*/ 2147483646 h 79"/>
                <a:gd name="T68" fmla="*/ 1907887616 w 104"/>
                <a:gd name="T69" fmla="*/ 1944119680 h 79"/>
                <a:gd name="T70" fmla="*/ 2147483646 w 104"/>
                <a:gd name="T71" fmla="*/ 1944119680 h 79"/>
                <a:gd name="T72" fmla="*/ 2147483646 w 104"/>
                <a:gd name="T73" fmla="*/ 2126377734 h 79"/>
                <a:gd name="T74" fmla="*/ 1907887616 w 104"/>
                <a:gd name="T75" fmla="*/ 2126377734 h 79"/>
                <a:gd name="T76" fmla="*/ 1907887616 w 104"/>
                <a:gd name="T77" fmla="*/ 1944119680 h 79"/>
                <a:gd name="T78" fmla="*/ 1907887616 w 104"/>
                <a:gd name="T79" fmla="*/ 1336579844 h 79"/>
                <a:gd name="T80" fmla="*/ 2147483646 w 104"/>
                <a:gd name="T81" fmla="*/ 1336579844 h 79"/>
                <a:gd name="T82" fmla="*/ 2147483646 w 104"/>
                <a:gd name="T83" fmla="*/ 1518845692 h 79"/>
                <a:gd name="T84" fmla="*/ 1907887616 w 104"/>
                <a:gd name="T85" fmla="*/ 1518845692 h 79"/>
                <a:gd name="T86" fmla="*/ 1907887616 w 104"/>
                <a:gd name="T87" fmla="*/ 1336579844 h 79"/>
                <a:gd name="T88" fmla="*/ 178860603 w 104"/>
                <a:gd name="T89" fmla="*/ 2147483646 h 79"/>
                <a:gd name="T90" fmla="*/ 536589531 w 104"/>
                <a:gd name="T91" fmla="*/ 2147483646 h 79"/>
                <a:gd name="T92" fmla="*/ 536589531 w 104"/>
                <a:gd name="T93" fmla="*/ 2147483646 h 79"/>
                <a:gd name="T94" fmla="*/ 298103579 w 104"/>
                <a:gd name="T95" fmla="*/ 2147483646 h 79"/>
                <a:gd name="T96" fmla="*/ 119242976 w 104"/>
                <a:gd name="T97" fmla="*/ 2147483646 h 79"/>
                <a:gd name="T98" fmla="*/ 0 w 104"/>
                <a:gd name="T99" fmla="*/ 2147483646 h 79"/>
                <a:gd name="T100" fmla="*/ 178860603 w 104"/>
                <a:gd name="T101" fmla="*/ 2147483646 h 79"/>
                <a:gd name="T102" fmla="*/ 238485952 w 104"/>
                <a:gd name="T103" fmla="*/ 2147483646 h 79"/>
                <a:gd name="T104" fmla="*/ 119242976 w 104"/>
                <a:gd name="T105" fmla="*/ 2147483646 h 79"/>
                <a:gd name="T106" fmla="*/ 715457856 w 104"/>
                <a:gd name="T107" fmla="*/ 2147483646 h 79"/>
                <a:gd name="T108" fmla="*/ 1013561435 w 104"/>
                <a:gd name="T109" fmla="*/ 2147483646 h 79"/>
                <a:gd name="T110" fmla="*/ 238485952 w 104"/>
                <a:gd name="T111" fmla="*/ 2147483646 h 7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4"/>
                <a:gd name="T169" fmla="*/ 0 h 79"/>
                <a:gd name="T170" fmla="*/ 104 w 104"/>
                <a:gd name="T171" fmla="*/ 79 h 7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4" h="79">
                  <a:moveTo>
                    <a:pt x="16" y="2"/>
                  </a:moveTo>
                  <a:cubicBezTo>
                    <a:pt x="21" y="0"/>
                    <a:pt x="24" y="1"/>
                    <a:pt x="27" y="4"/>
                  </a:cubicBezTo>
                  <a:cubicBezTo>
                    <a:pt x="26" y="20"/>
                    <a:pt x="23" y="35"/>
                    <a:pt x="19" y="48"/>
                  </a:cubicBezTo>
                  <a:cubicBezTo>
                    <a:pt x="14" y="47"/>
                    <a:pt x="9" y="46"/>
                    <a:pt x="4" y="45"/>
                  </a:cubicBezTo>
                  <a:cubicBezTo>
                    <a:pt x="6" y="29"/>
                    <a:pt x="10" y="15"/>
                    <a:pt x="16" y="2"/>
                  </a:cubicBezTo>
                  <a:close/>
                  <a:moveTo>
                    <a:pt x="18" y="65"/>
                  </a:moveTo>
                  <a:cubicBezTo>
                    <a:pt x="16" y="72"/>
                    <a:pt x="16" y="72"/>
                    <a:pt x="16" y="72"/>
                  </a:cubicBezTo>
                  <a:cubicBezTo>
                    <a:pt x="69" y="72"/>
                    <a:pt x="74" y="72"/>
                    <a:pt x="101" y="72"/>
                  </a:cubicBezTo>
                  <a:cubicBezTo>
                    <a:pt x="104" y="72"/>
                    <a:pt x="104" y="72"/>
                    <a:pt x="104" y="72"/>
                  </a:cubicBezTo>
                  <a:cubicBezTo>
                    <a:pt x="104" y="68"/>
                    <a:pt x="104" y="68"/>
                    <a:pt x="104" y="68"/>
                  </a:cubicBezTo>
                  <a:cubicBezTo>
                    <a:pt x="104" y="26"/>
                    <a:pt x="104" y="26"/>
                    <a:pt x="104" y="26"/>
                  </a:cubicBezTo>
                  <a:cubicBezTo>
                    <a:pt x="104" y="24"/>
                    <a:pt x="104" y="24"/>
                    <a:pt x="104" y="24"/>
                  </a:cubicBezTo>
                  <a:cubicBezTo>
                    <a:pt x="103" y="23"/>
                    <a:pt x="103" y="23"/>
                    <a:pt x="103" y="23"/>
                  </a:cubicBezTo>
                  <a:cubicBezTo>
                    <a:pt x="90" y="10"/>
                    <a:pt x="90" y="10"/>
                    <a:pt x="90" y="10"/>
                  </a:cubicBezTo>
                  <a:cubicBezTo>
                    <a:pt x="89" y="9"/>
                    <a:pt x="89" y="9"/>
                    <a:pt x="89" y="9"/>
                  </a:cubicBezTo>
                  <a:cubicBezTo>
                    <a:pt x="87" y="9"/>
                    <a:pt x="87" y="9"/>
                    <a:pt x="87" y="9"/>
                  </a:cubicBezTo>
                  <a:cubicBezTo>
                    <a:pt x="31" y="9"/>
                    <a:pt x="31" y="9"/>
                    <a:pt x="31" y="9"/>
                  </a:cubicBezTo>
                  <a:cubicBezTo>
                    <a:pt x="31" y="12"/>
                    <a:pt x="31" y="14"/>
                    <a:pt x="31" y="17"/>
                  </a:cubicBezTo>
                  <a:cubicBezTo>
                    <a:pt x="84" y="17"/>
                    <a:pt x="84" y="17"/>
                    <a:pt x="84" y="17"/>
                  </a:cubicBezTo>
                  <a:cubicBezTo>
                    <a:pt x="83" y="28"/>
                    <a:pt x="83" y="28"/>
                    <a:pt x="83" y="28"/>
                  </a:cubicBezTo>
                  <a:cubicBezTo>
                    <a:pt x="83" y="30"/>
                    <a:pt x="83" y="30"/>
                    <a:pt x="83" y="30"/>
                  </a:cubicBezTo>
                  <a:cubicBezTo>
                    <a:pt x="85" y="30"/>
                    <a:pt x="85" y="30"/>
                    <a:pt x="85" y="30"/>
                  </a:cubicBezTo>
                  <a:cubicBezTo>
                    <a:pt x="97" y="29"/>
                    <a:pt x="97" y="29"/>
                    <a:pt x="97" y="29"/>
                  </a:cubicBezTo>
                  <a:cubicBezTo>
                    <a:pt x="97" y="65"/>
                    <a:pt x="97" y="65"/>
                    <a:pt x="97" y="65"/>
                  </a:cubicBezTo>
                  <a:cubicBezTo>
                    <a:pt x="79" y="65"/>
                    <a:pt x="57" y="65"/>
                    <a:pt x="18" y="65"/>
                  </a:cubicBezTo>
                  <a:close/>
                  <a:moveTo>
                    <a:pt x="95" y="26"/>
                  </a:moveTo>
                  <a:cubicBezTo>
                    <a:pt x="86" y="26"/>
                    <a:pt x="86" y="26"/>
                    <a:pt x="86" y="26"/>
                  </a:cubicBezTo>
                  <a:cubicBezTo>
                    <a:pt x="87" y="18"/>
                    <a:pt x="87" y="18"/>
                    <a:pt x="87" y="18"/>
                  </a:cubicBezTo>
                  <a:cubicBezTo>
                    <a:pt x="95" y="26"/>
                    <a:pt x="95" y="26"/>
                    <a:pt x="95" y="26"/>
                  </a:cubicBezTo>
                  <a:close/>
                  <a:moveTo>
                    <a:pt x="32" y="43"/>
                  </a:moveTo>
                  <a:cubicBezTo>
                    <a:pt x="74" y="43"/>
                    <a:pt x="74" y="43"/>
                    <a:pt x="74" y="43"/>
                  </a:cubicBezTo>
                  <a:cubicBezTo>
                    <a:pt x="74" y="45"/>
                    <a:pt x="74" y="45"/>
                    <a:pt x="74" y="45"/>
                  </a:cubicBezTo>
                  <a:cubicBezTo>
                    <a:pt x="32" y="45"/>
                    <a:pt x="32" y="45"/>
                    <a:pt x="32" y="45"/>
                  </a:cubicBezTo>
                  <a:cubicBezTo>
                    <a:pt x="32" y="43"/>
                    <a:pt x="32" y="43"/>
                    <a:pt x="32" y="43"/>
                  </a:cubicBezTo>
                  <a:close/>
                  <a:moveTo>
                    <a:pt x="32" y="32"/>
                  </a:moveTo>
                  <a:cubicBezTo>
                    <a:pt x="71" y="32"/>
                    <a:pt x="71" y="32"/>
                    <a:pt x="71" y="32"/>
                  </a:cubicBezTo>
                  <a:cubicBezTo>
                    <a:pt x="71" y="35"/>
                    <a:pt x="71" y="35"/>
                    <a:pt x="71" y="35"/>
                  </a:cubicBezTo>
                  <a:cubicBezTo>
                    <a:pt x="32" y="35"/>
                    <a:pt x="32" y="35"/>
                    <a:pt x="32" y="35"/>
                  </a:cubicBezTo>
                  <a:cubicBezTo>
                    <a:pt x="32" y="32"/>
                    <a:pt x="32" y="32"/>
                    <a:pt x="32" y="32"/>
                  </a:cubicBezTo>
                  <a:close/>
                  <a:moveTo>
                    <a:pt x="32" y="22"/>
                  </a:moveTo>
                  <a:cubicBezTo>
                    <a:pt x="71" y="22"/>
                    <a:pt x="71" y="22"/>
                    <a:pt x="71" y="22"/>
                  </a:cubicBezTo>
                  <a:cubicBezTo>
                    <a:pt x="71" y="25"/>
                    <a:pt x="71" y="25"/>
                    <a:pt x="71" y="25"/>
                  </a:cubicBezTo>
                  <a:cubicBezTo>
                    <a:pt x="32" y="25"/>
                    <a:pt x="32" y="25"/>
                    <a:pt x="32" y="25"/>
                  </a:cubicBezTo>
                  <a:cubicBezTo>
                    <a:pt x="32" y="22"/>
                    <a:pt x="32" y="22"/>
                    <a:pt x="32" y="22"/>
                  </a:cubicBezTo>
                  <a:close/>
                  <a:moveTo>
                    <a:pt x="3" y="66"/>
                  </a:moveTo>
                  <a:cubicBezTo>
                    <a:pt x="9" y="68"/>
                    <a:pt x="9" y="68"/>
                    <a:pt x="9" y="68"/>
                  </a:cubicBezTo>
                  <a:cubicBezTo>
                    <a:pt x="9" y="74"/>
                    <a:pt x="9" y="74"/>
                    <a:pt x="9" y="74"/>
                  </a:cubicBezTo>
                  <a:cubicBezTo>
                    <a:pt x="5" y="79"/>
                    <a:pt x="5" y="79"/>
                    <a:pt x="5" y="79"/>
                  </a:cubicBezTo>
                  <a:cubicBezTo>
                    <a:pt x="4" y="79"/>
                    <a:pt x="3" y="79"/>
                    <a:pt x="2" y="78"/>
                  </a:cubicBezTo>
                  <a:cubicBezTo>
                    <a:pt x="0" y="72"/>
                    <a:pt x="0" y="72"/>
                    <a:pt x="0" y="72"/>
                  </a:cubicBezTo>
                  <a:cubicBezTo>
                    <a:pt x="3" y="66"/>
                    <a:pt x="3" y="66"/>
                    <a:pt x="3" y="66"/>
                  </a:cubicBezTo>
                  <a:close/>
                  <a:moveTo>
                    <a:pt x="4" y="48"/>
                  </a:moveTo>
                  <a:cubicBezTo>
                    <a:pt x="3" y="53"/>
                    <a:pt x="3" y="59"/>
                    <a:pt x="2" y="65"/>
                  </a:cubicBezTo>
                  <a:cubicBezTo>
                    <a:pt x="5" y="65"/>
                    <a:pt x="9" y="66"/>
                    <a:pt x="12" y="67"/>
                  </a:cubicBezTo>
                  <a:cubicBezTo>
                    <a:pt x="14" y="61"/>
                    <a:pt x="15" y="56"/>
                    <a:pt x="17" y="51"/>
                  </a:cubicBezTo>
                  <a:cubicBezTo>
                    <a:pt x="13" y="50"/>
                    <a:pt x="9" y="49"/>
                    <a:pt x="4" y="48"/>
                  </a:cubicBez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cxnSp>
        <p:nvCxnSpPr>
          <p:cNvPr id="20" name="直接连接符 19"/>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22" name="表格 21"/>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sp>
        <p:nvSpPr>
          <p:cNvPr id="23" name="文本框 7"/>
          <p:cNvSpPr>
            <a:spLocks noChangeArrowheads="1"/>
          </p:cNvSpPr>
          <p:nvPr/>
        </p:nvSpPr>
        <p:spPr bwMode="auto">
          <a:xfrm>
            <a:off x="6690966" y="2774433"/>
            <a:ext cx="117385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dirty="0">
                <a:solidFill>
                  <a:schemeClr val="accent1"/>
                </a:solidFill>
                <a:latin typeface="微软雅黑" panose="020B0503020204020204" pitchFamily="34" charset="-122"/>
                <a:ea typeface="微软雅黑" panose="020B0503020204020204" pitchFamily="34" charset="-122"/>
                <a:sym typeface="微软雅黑" panose="020B0503020204020204" pitchFamily="34" charset="-122"/>
              </a:rPr>
              <a:t>中网科技</a:t>
            </a:r>
            <a:endParaRPr lang="zh-CN" altLang="en-US" sz="1800" dirty="0">
              <a:latin typeface="Arial" panose="020B0604020202020204" pitchFamily="34" charset="0"/>
            </a:endParaRPr>
          </a:p>
        </p:txBody>
      </p:sp>
      <p:sp>
        <p:nvSpPr>
          <p:cNvPr id="24" name="文本框 9"/>
          <p:cNvSpPr>
            <a:spLocks noChangeArrowheads="1"/>
          </p:cNvSpPr>
          <p:nvPr/>
        </p:nvSpPr>
        <p:spPr bwMode="auto">
          <a:xfrm>
            <a:off x="6513441" y="3239108"/>
            <a:ext cx="157968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1800" b="1" dirty="0" smtClean="0">
                <a:solidFill>
                  <a:schemeClr val="accent1"/>
                </a:solidFill>
                <a:latin typeface="微软雅黑" panose="020B0503020204020204" pitchFamily="34" charset="-122"/>
                <a:ea typeface="微软雅黑" panose="020B0503020204020204" pitchFamily="34" charset="-122"/>
              </a:rPr>
              <a:t>云计算事业部</a:t>
            </a:r>
            <a:endParaRPr lang="zh-CN" altLang="en-US" sz="1800" b="1" dirty="0">
              <a:solidFill>
                <a:schemeClr val="accent1"/>
              </a:solidFill>
              <a:latin typeface="微软雅黑" panose="020B0503020204020204" pitchFamily="34" charset="-122"/>
              <a:ea typeface="微软雅黑" panose="020B0503020204020204" pitchFamily="34" charset="-122"/>
            </a:endParaRPr>
          </a:p>
        </p:txBody>
      </p:sp>
      <p:pic>
        <p:nvPicPr>
          <p:cNvPr id="25" name="图片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21513"/>
                                        </p:tgtEl>
                                        <p:attrNameLst>
                                          <p:attrName>style.visibility</p:attrName>
                                        </p:attrNameLst>
                                      </p:cBhvr>
                                      <p:to>
                                        <p:strVal val="visible"/>
                                      </p:to>
                                    </p:set>
                                    <p:animEffect>
                                      <p:cBhvr>
                                        <p:cTn id="7" dur="500"/>
                                        <p:tgtEl>
                                          <p:spTgt spid="21513"/>
                                        </p:tgtEl>
                                      </p:cBhvr>
                                    </p:animEffect>
                                  </p:childTnLst>
                                </p:cTn>
                              </p:par>
                              <p:par>
                                <p:cTn id="8" presetID="22" presetClass="entr" presetSubtype="2" fill="hold" nodeType="withEffect">
                                  <p:stCondLst>
                                    <p:cond delay="0"/>
                                  </p:stCondLst>
                                  <p:childTnLst>
                                    <p:set>
                                      <p:cBhvr>
                                        <p:cTn id="9" dur="1" fill="hold">
                                          <p:stCondLst>
                                            <p:cond delay="0"/>
                                          </p:stCondLst>
                                        </p:cTn>
                                        <p:tgtEl>
                                          <p:spTgt spid="21510"/>
                                        </p:tgtEl>
                                        <p:attrNameLst>
                                          <p:attrName>style.visibility</p:attrName>
                                        </p:attrNameLst>
                                      </p:cBhvr>
                                      <p:to>
                                        <p:strVal val="visible"/>
                                      </p:to>
                                    </p:set>
                                    <p:animEffect>
                                      <p:cBhvr>
                                        <p:cTn id="10" dur="500"/>
                                        <p:tgtEl>
                                          <p:spTgt spid="21510"/>
                                        </p:tgtEl>
                                      </p:cBhvr>
                                    </p:animEffect>
                                  </p:childTnLst>
                                </p:cTn>
                              </p:par>
                              <p:par>
                                <p:cTn id="11" presetID="10" presetClass="entr" presetSubtype="0" fill="hold" grpId="0" nodeType="withEffect">
                                  <p:stCondLst>
                                    <p:cond delay="400"/>
                                  </p:stCondLst>
                                  <p:childTnLst>
                                    <p:set>
                                      <p:cBhvr>
                                        <p:cTn id="12" dur="1" fill="hold">
                                          <p:stCondLst>
                                            <p:cond delay="0"/>
                                          </p:stCondLst>
                                        </p:cTn>
                                        <p:tgtEl>
                                          <p:spTgt spid="21509"/>
                                        </p:tgtEl>
                                        <p:attrNameLst>
                                          <p:attrName>style.visibility</p:attrName>
                                        </p:attrNameLst>
                                      </p:cBhvr>
                                      <p:to>
                                        <p:strVal val="visible"/>
                                      </p:to>
                                    </p:set>
                                    <p:anim calcmode="lin" valueType="num">
                                      <p:cBhvr>
                                        <p:cTn id="13" dur="500" fill="hold"/>
                                        <p:tgtEl>
                                          <p:spTgt spid="21509"/>
                                        </p:tgtEl>
                                        <p:attrNameLst>
                                          <p:attrName>ppt_w</p:attrName>
                                        </p:attrNameLst>
                                      </p:cBhvr>
                                      <p:tavLst>
                                        <p:tav tm="0">
                                          <p:val>
                                            <p:fltVal val="0"/>
                                          </p:val>
                                        </p:tav>
                                        <p:tav tm="100000">
                                          <p:val>
                                            <p:strVal val="#ppt_w"/>
                                          </p:val>
                                        </p:tav>
                                      </p:tavLst>
                                    </p:anim>
                                    <p:anim calcmode="lin" valueType="num">
                                      <p:cBhvr>
                                        <p:cTn id="14" dur="500" fill="hold"/>
                                        <p:tgtEl>
                                          <p:spTgt spid="21509"/>
                                        </p:tgtEl>
                                        <p:attrNameLst>
                                          <p:attrName>ppt_h</p:attrName>
                                        </p:attrNameLst>
                                      </p:cBhvr>
                                      <p:tavLst>
                                        <p:tav tm="0">
                                          <p:val>
                                            <p:fltVal val="0"/>
                                          </p:val>
                                        </p:tav>
                                        <p:tav tm="100000">
                                          <p:val>
                                            <p:strVal val="#ppt_h"/>
                                          </p:val>
                                        </p:tav>
                                      </p:tavLst>
                                    </p:anim>
                                    <p:animEffect>
                                      <p:cBhvr>
                                        <p:cTn id="15" dur="500"/>
                                        <p:tgtEl>
                                          <p:spTgt spid="21509"/>
                                        </p:tgtEl>
                                      </p:cBhvr>
                                    </p:animEffect>
                                  </p:childTnLst>
                                </p:cTn>
                              </p:par>
                              <p:par>
                                <p:cTn id="16" presetID="10" presetClass="entr" presetSubtype="0" fill="hold" nodeType="withEffect">
                                  <p:stCondLst>
                                    <p:cond delay="400"/>
                                  </p:stCondLst>
                                  <p:childTnLst>
                                    <p:set>
                                      <p:cBhvr>
                                        <p:cTn id="17" dur="1" fill="hold">
                                          <p:stCondLst>
                                            <p:cond delay="0"/>
                                          </p:stCondLst>
                                        </p:cTn>
                                        <p:tgtEl>
                                          <p:spTgt spid="21518"/>
                                        </p:tgtEl>
                                        <p:attrNameLst>
                                          <p:attrName>style.visibility</p:attrName>
                                        </p:attrNameLst>
                                      </p:cBhvr>
                                      <p:to>
                                        <p:strVal val="visible"/>
                                      </p:to>
                                    </p:set>
                                    <p:anim calcmode="lin" valueType="num">
                                      <p:cBhvr>
                                        <p:cTn id="18" dur="500" fill="hold"/>
                                        <p:tgtEl>
                                          <p:spTgt spid="21518"/>
                                        </p:tgtEl>
                                        <p:attrNameLst>
                                          <p:attrName>ppt_w</p:attrName>
                                        </p:attrNameLst>
                                      </p:cBhvr>
                                      <p:tavLst>
                                        <p:tav tm="0">
                                          <p:val>
                                            <p:fltVal val="0"/>
                                          </p:val>
                                        </p:tav>
                                        <p:tav tm="100000">
                                          <p:val>
                                            <p:strVal val="#ppt_w"/>
                                          </p:val>
                                        </p:tav>
                                      </p:tavLst>
                                    </p:anim>
                                    <p:anim calcmode="lin" valueType="num">
                                      <p:cBhvr>
                                        <p:cTn id="19" dur="500" fill="hold"/>
                                        <p:tgtEl>
                                          <p:spTgt spid="21518"/>
                                        </p:tgtEl>
                                        <p:attrNameLst>
                                          <p:attrName>ppt_h</p:attrName>
                                        </p:attrNameLst>
                                      </p:cBhvr>
                                      <p:tavLst>
                                        <p:tav tm="0">
                                          <p:val>
                                            <p:fltVal val="0"/>
                                          </p:val>
                                        </p:tav>
                                        <p:tav tm="100000">
                                          <p:val>
                                            <p:strVal val="#ppt_h"/>
                                          </p:val>
                                        </p:tav>
                                      </p:tavLst>
                                    </p:anim>
                                    <p:animEffect>
                                      <p:cBhvr>
                                        <p:cTn id="20" dur="500"/>
                                        <p:tgtEl>
                                          <p:spTgt spid="21518"/>
                                        </p:tgtEl>
                                      </p:cBhvr>
                                    </p:animEffect>
                                  </p:childTnLst>
                                </p:cTn>
                              </p:par>
                              <p:par>
                                <p:cTn id="21" presetID="10" presetClass="entr" presetSubtype="0" fill="hold" nodeType="withEffect">
                                  <p:stCondLst>
                                    <p:cond delay="400"/>
                                  </p:stCondLst>
                                  <p:childTnLst>
                                    <p:set>
                                      <p:cBhvr>
                                        <p:cTn id="22" dur="1" fill="hold">
                                          <p:stCondLst>
                                            <p:cond delay="0"/>
                                          </p:stCondLst>
                                        </p:cTn>
                                        <p:tgtEl>
                                          <p:spTgt spid="21521"/>
                                        </p:tgtEl>
                                        <p:attrNameLst>
                                          <p:attrName>style.visibility</p:attrName>
                                        </p:attrNameLst>
                                      </p:cBhvr>
                                      <p:to>
                                        <p:strVal val="visible"/>
                                      </p:to>
                                    </p:set>
                                    <p:anim calcmode="lin" valueType="num">
                                      <p:cBhvr>
                                        <p:cTn id="23" dur="500" fill="hold"/>
                                        <p:tgtEl>
                                          <p:spTgt spid="21521"/>
                                        </p:tgtEl>
                                        <p:attrNameLst>
                                          <p:attrName>ppt_w</p:attrName>
                                        </p:attrNameLst>
                                      </p:cBhvr>
                                      <p:tavLst>
                                        <p:tav tm="0">
                                          <p:val>
                                            <p:fltVal val="0"/>
                                          </p:val>
                                        </p:tav>
                                        <p:tav tm="100000">
                                          <p:val>
                                            <p:strVal val="#ppt_w"/>
                                          </p:val>
                                        </p:tav>
                                      </p:tavLst>
                                    </p:anim>
                                    <p:anim calcmode="lin" valueType="num">
                                      <p:cBhvr>
                                        <p:cTn id="24" dur="500" fill="hold"/>
                                        <p:tgtEl>
                                          <p:spTgt spid="21521"/>
                                        </p:tgtEl>
                                        <p:attrNameLst>
                                          <p:attrName>ppt_h</p:attrName>
                                        </p:attrNameLst>
                                      </p:cBhvr>
                                      <p:tavLst>
                                        <p:tav tm="0">
                                          <p:val>
                                            <p:fltVal val="0"/>
                                          </p:val>
                                        </p:tav>
                                        <p:tav tm="100000">
                                          <p:val>
                                            <p:strVal val="#ppt_h"/>
                                          </p:val>
                                        </p:tav>
                                      </p:tavLst>
                                    </p:anim>
                                    <p:animEffect>
                                      <p:cBhvr>
                                        <p:cTn id="25" dur="500"/>
                                        <p:tgtEl>
                                          <p:spTgt spid="21521"/>
                                        </p:tgtEl>
                                      </p:cBhvr>
                                    </p:animEffect>
                                  </p:childTnLst>
                                </p:cTn>
                              </p:par>
                              <p:par>
                                <p:cTn id="26" presetID="10" presetClass="entr" presetSubtype="0" fill="hold" grpId="0" nodeType="withEffect">
                                  <p:stCondLst>
                                    <p:cond delay="40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p:cBhvr>
                                        <p:cTn id="30" dur="500"/>
                                        <p:tgtEl>
                                          <p:spTgt spid="23"/>
                                        </p:tgtEl>
                                      </p:cBhvr>
                                    </p:animEffect>
                                  </p:childTnLst>
                                </p:cTn>
                              </p:par>
                              <p:par>
                                <p:cTn id="31" presetID="10" presetClass="entr" presetSubtype="0" fill="hold" grpId="0" nodeType="withEffect">
                                  <p:stCondLst>
                                    <p:cond delay="400"/>
                                  </p:stCondLst>
                                  <p:childTnLst>
                                    <p:set>
                                      <p:cBhvr>
                                        <p:cTn id="32" dur="1" fill="hold">
                                          <p:stCondLst>
                                            <p:cond delay="0"/>
                                          </p:stCondLst>
                                        </p:cTn>
                                        <p:tgtEl>
                                          <p:spTgt spid="24"/>
                                        </p:tgtEl>
                                        <p:attrNameLst>
                                          <p:attrName>style.visibility</p:attrName>
                                        </p:attrNameLst>
                                      </p:cBhvr>
                                      <p:to>
                                        <p:strVal val="visible"/>
                                      </p:to>
                                    </p:set>
                                    <p:anim calcmode="lin" valueType="num">
                                      <p:cBhvr>
                                        <p:cTn id="33" dur="500" fill="hold"/>
                                        <p:tgtEl>
                                          <p:spTgt spid="24"/>
                                        </p:tgtEl>
                                        <p:attrNameLst>
                                          <p:attrName>ppt_w</p:attrName>
                                        </p:attrNameLst>
                                      </p:cBhvr>
                                      <p:tavLst>
                                        <p:tav tm="0">
                                          <p:val>
                                            <p:fltVal val="0"/>
                                          </p:val>
                                        </p:tav>
                                        <p:tav tm="100000">
                                          <p:val>
                                            <p:strVal val="#ppt_w"/>
                                          </p:val>
                                        </p:tav>
                                      </p:tavLst>
                                    </p:anim>
                                    <p:anim calcmode="lin" valueType="num">
                                      <p:cBhvr>
                                        <p:cTn id="34" dur="500" fill="hold"/>
                                        <p:tgtEl>
                                          <p:spTgt spid="24"/>
                                        </p:tgtEl>
                                        <p:attrNameLst>
                                          <p:attrName>ppt_h</p:attrName>
                                        </p:attrNameLst>
                                      </p:cBhvr>
                                      <p:tavLst>
                                        <p:tav tm="0">
                                          <p:val>
                                            <p:fltVal val="0"/>
                                          </p:val>
                                        </p:tav>
                                        <p:tav tm="100000">
                                          <p:val>
                                            <p:strVal val="#ppt_h"/>
                                          </p:val>
                                        </p:tav>
                                      </p:tavLst>
                                    </p:anim>
                                    <p:animEffect>
                                      <p:cBhvr>
                                        <p:cTn id="3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ldLvl="0" autoUpdateAnimBg="0"/>
      <p:bldP spid="23" grpId="0" bldLvl="0" autoUpdateAnimBg="0"/>
      <p:bldP spid="24" grpId="0" bldLvl="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文本框 4"/>
          <p:cNvSpPr>
            <a:spLocks noChangeArrowheads="1"/>
          </p:cNvSpPr>
          <p:nvPr/>
        </p:nvSpPr>
        <p:spPr bwMode="auto">
          <a:xfrm>
            <a:off x="0" y="1851025"/>
            <a:ext cx="4205288"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19900" b="1">
                <a:solidFill>
                  <a:schemeClr val="accent1"/>
                </a:solidFill>
                <a:latin typeface="微软雅黑" panose="020B0503020204020204" pitchFamily="34" charset="-122"/>
                <a:ea typeface="微软雅黑" panose="020B0503020204020204" pitchFamily="34" charset="-122"/>
                <a:sym typeface="Times New Roman" panose="02020603050405020304" pitchFamily="18" charset="0"/>
              </a:rPr>
              <a:t>01</a:t>
            </a:r>
            <a:endParaRPr lang="zh-CN" altLang="en-US" sz="19900" b="1">
              <a:solidFill>
                <a:schemeClr val="accent1"/>
              </a:solidFill>
              <a:latin typeface="微软雅黑" panose="020B0503020204020204" pitchFamily="34" charset="-122"/>
              <a:ea typeface="微软雅黑" panose="020B0503020204020204" pitchFamily="34" charset="-122"/>
              <a:sym typeface="Times New Roman" panose="02020603050405020304" pitchFamily="18" charset="0"/>
            </a:endParaRPr>
          </a:p>
        </p:txBody>
      </p:sp>
      <p:sp>
        <p:nvSpPr>
          <p:cNvPr id="5123" name="文本框 6"/>
          <p:cNvSpPr>
            <a:spLocks noChangeArrowheads="1"/>
          </p:cNvSpPr>
          <p:nvPr/>
        </p:nvSpPr>
        <p:spPr bwMode="auto">
          <a:xfrm>
            <a:off x="3887788" y="2844800"/>
            <a:ext cx="46624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云服务器概述</a:t>
            </a:r>
            <a:endParaRPr lang="en-US" altLang="zh-CN"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124" name="文本框 7"/>
          <p:cNvSpPr>
            <a:spLocks noChangeArrowheads="1"/>
          </p:cNvSpPr>
          <p:nvPr/>
        </p:nvSpPr>
        <p:spPr bwMode="auto">
          <a:xfrm>
            <a:off x="3995738" y="3429000"/>
            <a:ext cx="4645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en-US" altLang="zh-CN" sz="2000">
                <a:solidFill>
                  <a:srgbClr val="000000"/>
                </a:solidFill>
              </a:rPr>
              <a:t>The cloud server overview</a:t>
            </a:r>
            <a:endParaRPr lang="zh-CN" altLang="en-US" sz="1800">
              <a:latin typeface="Arial" panose="020B0604020202020204" pitchFamily="34" charset="0"/>
            </a:endParaRPr>
          </a:p>
        </p:txBody>
      </p:sp>
      <p:grpSp>
        <p:nvGrpSpPr>
          <p:cNvPr id="5125" name="组合 14"/>
          <p:cNvGrpSpPr>
            <a:grpSpLocks/>
          </p:cNvGrpSpPr>
          <p:nvPr/>
        </p:nvGrpSpPr>
        <p:grpSpPr bwMode="auto">
          <a:xfrm>
            <a:off x="3887788" y="3375025"/>
            <a:ext cx="4662487" cy="107950"/>
            <a:chOff x="0" y="0"/>
            <a:chExt cx="4663440" cy="108000"/>
          </a:xfrm>
        </p:grpSpPr>
        <p:sp>
          <p:nvSpPr>
            <p:cNvPr id="5127" name="直接连接符 9"/>
            <p:cNvSpPr>
              <a:spLocks noChangeShapeType="1"/>
            </p:cNvSpPr>
            <p:nvPr/>
          </p:nvSpPr>
          <p:spPr bwMode="auto">
            <a:xfrm>
              <a:off x="83820" y="54000"/>
              <a:ext cx="4495800" cy="1"/>
            </a:xfrm>
            <a:prstGeom prst="line">
              <a:avLst/>
            </a:prstGeom>
            <a:noFill/>
            <a:ln w="12700">
              <a:solidFill>
                <a:srgbClr val="262626"/>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5128" name="椭圆 12"/>
            <p:cNvSpPr>
              <a:spLocks noChangeArrowheads="1"/>
            </p:cNvSpPr>
            <p:nvPr/>
          </p:nvSpPr>
          <p:spPr bwMode="auto">
            <a:xfrm>
              <a:off x="0" y="0"/>
              <a:ext cx="108000" cy="108000"/>
            </a:xfrm>
            <a:prstGeom prst="ellipse">
              <a:avLst/>
            </a:pr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 name="椭圆 13"/>
            <p:cNvSpPr>
              <a:spLocks noChangeArrowheads="1"/>
            </p:cNvSpPr>
            <p:nvPr/>
          </p:nvSpPr>
          <p:spPr bwMode="auto">
            <a:xfrm>
              <a:off x="4555440" y="0"/>
              <a:ext cx="108000" cy="108000"/>
            </a:xfrm>
            <a:prstGeom prst="ellipse">
              <a:avLst/>
            </a:pr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useBgFill="1">
        <p:nvSpPr>
          <p:cNvPr id="5129" name="文本框 15"/>
          <p:cNvSpPr>
            <a:spLocks noChangeArrowheads="1"/>
          </p:cNvSpPr>
          <p:nvPr/>
        </p:nvSpPr>
        <p:spPr bwMode="auto">
          <a:xfrm>
            <a:off x="487363" y="3105150"/>
            <a:ext cx="3230562" cy="6477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3600" b="1">
                <a:solidFill>
                  <a:schemeClr val="accent1"/>
                </a:solidFill>
                <a:latin typeface="Times New Roman" panose="02020603050405020304" pitchFamily="18" charset="0"/>
                <a:sym typeface="Times New Roman" panose="02020603050405020304" pitchFamily="18" charset="0"/>
              </a:rPr>
              <a:t>PART ONE</a:t>
            </a:r>
            <a:endParaRPr lang="zh-CN" altLang="en-US" sz="3600" b="1">
              <a:solidFill>
                <a:schemeClr val="accent1"/>
              </a:solidFill>
              <a:latin typeface="Times New Roman" panose="02020603050405020304" pitchFamily="18" charset="0"/>
              <a:sym typeface="Times New Roman" panose="02020603050405020304" pitchFamily="18" charset="0"/>
            </a:endParaRPr>
          </a:p>
        </p:txBody>
      </p:sp>
      <p:cxnSp>
        <p:nvCxnSpPr>
          <p:cNvPr id="10" name="直接连接符 9"/>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2" name="表格 11"/>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animEffect>
                                      <p:cBhvr>
                                        <p:cTn id="9" dur="500"/>
                                        <p:tgtEl>
                                          <p:spTgt spid="5122"/>
                                        </p:tgtEl>
                                      </p:cBhvr>
                                    </p:animEffect>
                                  </p:childTnLst>
                                </p:cTn>
                              </p:par>
                              <p:par>
                                <p:cTn id="10" presetID="22" presetClass="entr" presetSubtype="8" fill="hold" nodeType="withEffect">
                                  <p:stCondLst>
                                    <p:cond delay="0"/>
                                  </p:stCondLst>
                                  <p:childTnLst>
                                    <p:set>
                                      <p:cBhvr>
                                        <p:cTn id="11" dur="1" fill="hold">
                                          <p:stCondLst>
                                            <p:cond delay="0"/>
                                          </p:stCondLst>
                                        </p:cTn>
                                        <p:tgtEl>
                                          <p:spTgt spid="5125"/>
                                        </p:tgtEl>
                                        <p:attrNameLst>
                                          <p:attrName>style.visibility</p:attrName>
                                        </p:attrNameLst>
                                      </p:cBhvr>
                                      <p:to>
                                        <p:strVal val="visible"/>
                                      </p:to>
                                    </p:set>
                                    <p:animEffect>
                                      <p:cBhvr>
                                        <p:cTn id="12" dur="500"/>
                                        <p:tgtEl>
                                          <p:spTgt spid="5125"/>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5123"/>
                                        </p:tgtEl>
                                        <p:attrNameLst>
                                          <p:attrName>style.visibility</p:attrName>
                                        </p:attrNameLst>
                                      </p:cBhvr>
                                      <p:to>
                                        <p:strVal val="visible"/>
                                      </p:to>
                                    </p:set>
                                    <p:anim calcmode="lin" valueType="num">
                                      <p:cBhvr>
                                        <p:cTn id="15" dur="500"/>
                                        <p:tgtEl>
                                          <p:spTgt spid="5123"/>
                                        </p:tgtEl>
                                        <p:attrNameLst>
                                          <p:attrName>ppt_y</p:attrName>
                                        </p:attrNameLst>
                                      </p:cBhvr>
                                      <p:tavLst>
                                        <p:tav tm="0">
                                          <p:val>
                                            <p:strVal val="#ppt_y+#ppt_h*1.125000"/>
                                          </p:val>
                                        </p:tav>
                                        <p:tav tm="100000">
                                          <p:val>
                                            <p:strVal val="#ppt_y"/>
                                          </p:val>
                                        </p:tav>
                                      </p:tavLst>
                                    </p:anim>
                                    <p:animEffect>
                                      <p:cBhvr>
                                        <p:cTn id="16" dur="500"/>
                                        <p:tgtEl>
                                          <p:spTgt spid="5123"/>
                                        </p:tgtEl>
                                      </p:cBhvr>
                                    </p:animEffect>
                                  </p:childTnLst>
                                </p:cTn>
                              </p:par>
                              <p:par>
                                <p:cTn id="17" presetID="12" presetClass="entr" presetSubtype="1" fill="hold" grpId="0" nodeType="withEffect">
                                  <p:stCondLst>
                                    <p:cond delay="0"/>
                                  </p:stCondLst>
                                  <p:childTnLst>
                                    <p:set>
                                      <p:cBhvr>
                                        <p:cTn id="18" dur="1" fill="hold">
                                          <p:stCondLst>
                                            <p:cond delay="0"/>
                                          </p:stCondLst>
                                        </p:cTn>
                                        <p:tgtEl>
                                          <p:spTgt spid="5124"/>
                                        </p:tgtEl>
                                        <p:attrNameLst>
                                          <p:attrName>style.visibility</p:attrName>
                                        </p:attrNameLst>
                                      </p:cBhvr>
                                      <p:to>
                                        <p:strVal val="visible"/>
                                      </p:to>
                                    </p:set>
                                    <p:anim calcmode="lin" valueType="num">
                                      <p:cBhvr>
                                        <p:cTn id="19" dur="500"/>
                                        <p:tgtEl>
                                          <p:spTgt spid="5124"/>
                                        </p:tgtEl>
                                        <p:attrNameLst>
                                          <p:attrName>ppt_y</p:attrName>
                                        </p:attrNameLst>
                                      </p:cBhvr>
                                      <p:tavLst>
                                        <p:tav tm="0">
                                          <p:val>
                                            <p:strVal val="#ppt_y-#ppt_h*1.125000"/>
                                          </p:val>
                                        </p:tav>
                                        <p:tav tm="100000">
                                          <p:val>
                                            <p:strVal val="#ppt_y"/>
                                          </p:val>
                                        </p:tav>
                                      </p:tavLst>
                                    </p:anim>
                                    <p:animEffect>
                                      <p:cBhvr>
                                        <p:cTn id="20" dur="500"/>
                                        <p:tgtEl>
                                          <p:spTgt spid="5124"/>
                                        </p:tgtEl>
                                      </p:cBhvr>
                                    </p:animEffect>
                                  </p:childTnLst>
                                </p:cTn>
                              </p:par>
                              <p:par>
                                <p:cTn id="21" presetID="16" presetClass="entr" presetSubtype="37" fill="hold" grpId="0" nodeType="withEffect">
                                  <p:stCondLst>
                                    <p:cond delay="400"/>
                                  </p:stCondLst>
                                  <p:childTnLst>
                                    <p:set>
                                      <p:cBhvr>
                                        <p:cTn id="22" dur="1" fill="hold">
                                          <p:stCondLst>
                                            <p:cond delay="0"/>
                                          </p:stCondLst>
                                        </p:cTn>
                                        <p:tgtEl>
                                          <p:spTgt spid="5129"/>
                                        </p:tgtEl>
                                        <p:attrNameLst>
                                          <p:attrName>style.visibility</p:attrName>
                                        </p:attrNameLst>
                                      </p:cBhvr>
                                      <p:to>
                                        <p:strVal val="visible"/>
                                      </p:to>
                                    </p:set>
                                    <p:animEffect>
                                      <p:cBhvr>
                                        <p:cTn id="23" dur="500"/>
                                        <p:tgtEl>
                                          <p:spTgt spid="5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ldLvl="0" autoUpdateAnimBg="0"/>
      <p:bldP spid="5123" grpId="0" bldLvl="0" autoUpdateAnimBg="0"/>
      <p:bldP spid="5124" grpId="0" bldLvl="0" autoUpdateAnimBg="0"/>
      <p:bldP spid="5129" grpId="0" bldLvl="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组合 18"/>
          <p:cNvGrpSpPr>
            <a:grpSpLocks noChangeAspect="1"/>
          </p:cNvGrpSpPr>
          <p:nvPr/>
        </p:nvGrpSpPr>
        <p:grpSpPr bwMode="auto">
          <a:xfrm>
            <a:off x="611188" y="260350"/>
            <a:ext cx="665162" cy="665163"/>
            <a:chOff x="0" y="0"/>
            <a:chExt cx="666069" cy="664458"/>
          </a:xfrm>
        </p:grpSpPr>
        <p:sp>
          <p:nvSpPr>
            <p:cNvPr id="6155"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6156"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6149" name="文本框 17"/>
          <p:cNvSpPr>
            <a:spLocks noChangeArrowheads="1"/>
          </p:cNvSpPr>
          <p:nvPr/>
        </p:nvSpPr>
        <p:spPr bwMode="auto">
          <a:xfrm>
            <a:off x="1419225" y="361950"/>
            <a:ext cx="7113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什么是云服务器</a:t>
            </a:r>
            <a:endParaRPr lang="en-US" altLang="zh-CN"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50" name="文本框 30"/>
          <p:cNvSpPr>
            <a:spLocks noChangeArrowheads="1"/>
          </p:cNvSpPr>
          <p:nvPr/>
        </p:nvSpPr>
        <p:spPr bwMode="auto">
          <a:xfrm>
            <a:off x="611188" y="1193800"/>
            <a:ext cx="3989387" cy="30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a:solidFill>
                  <a:srgbClr val="000000"/>
                </a:solidFill>
                <a:sym typeface="宋体" panose="02010600030101010101" pitchFamily="2" charset="-122"/>
              </a:rPr>
              <a:t>云服务器（</a:t>
            </a:r>
            <a:r>
              <a:rPr lang="en-US" altLang="zh-CN" sz="2400">
                <a:solidFill>
                  <a:srgbClr val="000000"/>
                </a:solidFill>
              </a:rPr>
              <a:t>Elastic Compute Service, </a:t>
            </a:r>
            <a:r>
              <a:rPr lang="zh-CN" altLang="en-US" sz="2400">
                <a:solidFill>
                  <a:srgbClr val="000000"/>
                </a:solidFill>
                <a:sym typeface="宋体" panose="02010600030101010101" pitchFamily="2" charset="-122"/>
              </a:rPr>
              <a:t>简称</a:t>
            </a:r>
            <a:r>
              <a:rPr lang="en-US" altLang="zh-CN" sz="2400">
                <a:solidFill>
                  <a:srgbClr val="000000"/>
                </a:solidFill>
              </a:rPr>
              <a:t>ECS</a:t>
            </a:r>
            <a:r>
              <a:rPr lang="zh-CN" altLang="en-US" sz="2400">
                <a:solidFill>
                  <a:srgbClr val="000000"/>
                </a:solidFill>
                <a:sym typeface="宋体" panose="02010600030101010101" pitchFamily="2" charset="-122"/>
              </a:rPr>
              <a:t>）是一种处理能力可弹性伸缩的计算服务，其管理方式比物理服务器更简单高效。云服务器可以快速构建更稳定、安全的应用，降低开发运维的难度和整体</a:t>
            </a:r>
            <a:r>
              <a:rPr lang="en-US" altLang="zh-CN" sz="2400">
                <a:solidFill>
                  <a:srgbClr val="000000"/>
                </a:solidFill>
              </a:rPr>
              <a:t>IT</a:t>
            </a:r>
            <a:r>
              <a:rPr lang="zh-CN" altLang="en-US" sz="2400">
                <a:solidFill>
                  <a:srgbClr val="000000"/>
                </a:solidFill>
                <a:sym typeface="宋体" panose="02010600030101010101" pitchFamily="2" charset="-122"/>
              </a:rPr>
              <a:t>成本。</a:t>
            </a:r>
            <a:endParaRPr lang="en-US" altLang="zh-CN" sz="2000" b="1">
              <a:solidFill>
                <a:schemeClr val="accent1"/>
              </a:solidFill>
              <a:latin typeface="Times New Roman" panose="02020603050405020304" pitchFamily="18" charset="0"/>
              <a:sym typeface="Times New Roman" panose="02020603050405020304" pitchFamily="18" charset="0"/>
            </a:endParaRPr>
          </a:p>
        </p:txBody>
      </p:sp>
      <p:grpSp>
        <p:nvGrpSpPr>
          <p:cNvPr id="6151" name="组合 19"/>
          <p:cNvGrpSpPr>
            <a:grpSpLocks/>
          </p:cNvGrpSpPr>
          <p:nvPr/>
        </p:nvGrpSpPr>
        <p:grpSpPr bwMode="auto">
          <a:xfrm>
            <a:off x="1220788" y="6519863"/>
            <a:ext cx="8024812" cy="338137"/>
            <a:chOff x="0" y="0"/>
            <a:chExt cx="8024939" cy="338554"/>
          </a:xfrm>
        </p:grpSpPr>
        <p:sp>
          <p:nvSpPr>
            <p:cNvPr id="6152" name="矩形 20"/>
            <p:cNvSpPr>
              <a:spLocks noChangeArrowheads="1"/>
            </p:cNvSpPr>
            <p:nvPr/>
          </p:nvSpPr>
          <p:spPr bwMode="auto">
            <a:xfrm>
              <a:off x="7489625" y="0"/>
              <a:ext cx="432000" cy="3385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6153" name="文本框 21"/>
            <p:cNvSpPr>
              <a:spLocks noChangeArrowheads="1"/>
            </p:cNvSpPr>
            <p:nvPr/>
          </p:nvSpPr>
          <p:spPr bwMode="auto">
            <a:xfrm>
              <a:off x="7386311" y="0"/>
              <a:ext cx="63862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16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04</a:t>
              </a:r>
              <a:endParaRPr lang="zh-CN" altLang="en-US" sz="160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54" name="文本框 31"/>
            <p:cNvSpPr>
              <a:spLocks noChangeArrowheads="1"/>
            </p:cNvSpPr>
            <p:nvPr/>
          </p:nvSpPr>
          <p:spPr bwMode="auto">
            <a:xfrm>
              <a:off x="0" y="0"/>
              <a:ext cx="74896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r" eaLnBrk="1" hangingPunct="1">
                <a:lnSpc>
                  <a:spcPct val="100000"/>
                </a:lnSpc>
                <a:spcBef>
                  <a:spcPct val="0"/>
                </a:spcBef>
                <a:buFont typeface="Arial" panose="020B0604020202020204" pitchFamily="34" charset="0"/>
                <a:buNone/>
              </a:pPr>
              <a:endParaRPr lang="zh-CN" altLang="zh-CN" sz="16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2"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6820" y="977819"/>
            <a:ext cx="3840162" cy="528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直接连接符 12"/>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5" name="表格 14"/>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6" name="图片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animEffect>
                                      <p:cBhvr>
                                        <p:cTn id="9" dur="500"/>
                                        <p:tgtEl>
                                          <p:spTgt spid="6146"/>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6149"/>
                                        </p:tgtEl>
                                        <p:attrNameLst>
                                          <p:attrName>style.visibility</p:attrName>
                                        </p:attrNameLst>
                                      </p:cBhvr>
                                      <p:to>
                                        <p:strVal val="visible"/>
                                      </p:to>
                                    </p:set>
                                    <p:animEffect>
                                      <p:cBhvr>
                                        <p:cTn id="12" dur="500"/>
                                        <p:tgtEl>
                                          <p:spTgt spid="6149"/>
                                        </p:tgtEl>
                                      </p:cBhvr>
                                    </p:animEffect>
                                  </p:childTnLst>
                                </p:cTn>
                              </p:par>
                              <p:par>
                                <p:cTn id="13" presetID="22" presetClass="entr" presetSubtype="8" fill="hold" grpId="0" nodeType="withEffect">
                                  <p:stCondLst>
                                    <p:cond delay="500"/>
                                  </p:stCondLst>
                                  <p:childTnLst>
                                    <p:set>
                                      <p:cBhvr>
                                        <p:cTn id="14" dur="1" fill="hold">
                                          <p:stCondLst>
                                            <p:cond delay="0"/>
                                          </p:stCondLst>
                                        </p:cTn>
                                        <p:tgtEl>
                                          <p:spTgt spid="6150"/>
                                        </p:tgtEl>
                                        <p:attrNameLst>
                                          <p:attrName>style.visibility</p:attrName>
                                        </p:attrNameLst>
                                      </p:cBhvr>
                                      <p:to>
                                        <p:strVal val="visible"/>
                                      </p:to>
                                    </p:set>
                                    <p:animEffect>
                                      <p:cBhvr>
                                        <p:cTn id="15" dur="500"/>
                                        <p:tgtEl>
                                          <p:spTgt spid="6150"/>
                                        </p:tgtEl>
                                      </p:cBhvr>
                                    </p:animEffect>
                                  </p:childTnLst>
                                </p:cTn>
                              </p:par>
                              <p:par>
                                <p:cTn id="16" presetID="22" presetClass="entr" presetSubtype="2" fill="hold" nodeType="withEffect">
                                  <p:stCondLst>
                                    <p:cond delay="250"/>
                                  </p:stCondLst>
                                  <p:childTnLst>
                                    <p:set>
                                      <p:cBhvr>
                                        <p:cTn id="17" dur="1" fill="hold">
                                          <p:stCondLst>
                                            <p:cond delay="0"/>
                                          </p:stCondLst>
                                        </p:cTn>
                                        <p:tgtEl>
                                          <p:spTgt spid="6151"/>
                                        </p:tgtEl>
                                        <p:attrNameLst>
                                          <p:attrName>style.visibility</p:attrName>
                                        </p:attrNameLst>
                                      </p:cBhvr>
                                      <p:to>
                                        <p:strVal val="visible"/>
                                      </p:to>
                                    </p:set>
                                    <p:animEffect>
                                      <p:cBhvr>
                                        <p:cTn id="18"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ldLvl="0" autoUpdateAnimBg="0"/>
      <p:bldP spid="6150" grpId="0" bldLvl="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组合 18"/>
          <p:cNvGrpSpPr>
            <a:grpSpLocks noChangeAspect="1"/>
          </p:cNvGrpSpPr>
          <p:nvPr/>
        </p:nvGrpSpPr>
        <p:grpSpPr bwMode="auto">
          <a:xfrm>
            <a:off x="611188" y="260350"/>
            <a:ext cx="665162" cy="665163"/>
            <a:chOff x="0" y="0"/>
            <a:chExt cx="666069" cy="664458"/>
          </a:xfrm>
        </p:grpSpPr>
        <p:sp>
          <p:nvSpPr>
            <p:cNvPr id="7182"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7183"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grpSp>
        <p:nvGrpSpPr>
          <p:cNvPr id="7173" name="组合 4"/>
          <p:cNvGrpSpPr>
            <a:grpSpLocks/>
          </p:cNvGrpSpPr>
          <p:nvPr/>
        </p:nvGrpSpPr>
        <p:grpSpPr bwMode="auto">
          <a:xfrm>
            <a:off x="636588" y="4664075"/>
            <a:ext cx="7994650" cy="90488"/>
            <a:chOff x="0" y="0"/>
            <a:chExt cx="7921940" cy="90386"/>
          </a:xfrm>
        </p:grpSpPr>
        <p:sp>
          <p:nvSpPr>
            <p:cNvPr id="7179" name="直接连接符 24"/>
            <p:cNvSpPr>
              <a:spLocks noChangeShapeType="1"/>
            </p:cNvSpPr>
            <p:nvPr/>
          </p:nvSpPr>
          <p:spPr bwMode="auto">
            <a:xfrm>
              <a:off x="58109" y="45193"/>
              <a:ext cx="7790173" cy="1"/>
            </a:xfrm>
            <a:prstGeom prst="line">
              <a:avLst/>
            </a:prstGeom>
            <a:noFill/>
            <a:ln w="38100">
              <a:solidFill>
                <a:srgbClr val="0070C0"/>
              </a:solidFill>
              <a:prstDash val="dash"/>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7180" name="椭圆 25"/>
            <p:cNvSpPr>
              <a:spLocks noChangeAspect="1" noChangeArrowheads="1"/>
            </p:cNvSpPr>
            <p:nvPr/>
          </p:nvSpPr>
          <p:spPr bwMode="auto">
            <a:xfrm>
              <a:off x="0" y="0"/>
              <a:ext cx="73658" cy="90386"/>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7181" name="椭圆 34"/>
            <p:cNvSpPr>
              <a:spLocks noChangeAspect="1" noChangeArrowheads="1"/>
            </p:cNvSpPr>
            <p:nvPr/>
          </p:nvSpPr>
          <p:spPr bwMode="auto">
            <a:xfrm>
              <a:off x="7848282" y="0"/>
              <a:ext cx="73658" cy="90386"/>
            </a:xfrm>
            <a:prstGeom prst="ellipse">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7177" name="文本框 35"/>
          <p:cNvSpPr>
            <a:spLocks noChangeArrowheads="1"/>
          </p:cNvSpPr>
          <p:nvPr/>
        </p:nvSpPr>
        <p:spPr bwMode="auto">
          <a:xfrm>
            <a:off x="665163" y="4927600"/>
            <a:ext cx="7942262"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0070C0"/>
                </a:solidFill>
                <a:sym typeface="宋体" panose="02010600030101010101" pitchFamily="2" charset="-122"/>
              </a:rPr>
              <a:t>云计算服务器是云计算服务体系中的重要组成部分，该产品有效的解决了传统物理租机与</a:t>
            </a:r>
            <a:r>
              <a:rPr lang="en-US" altLang="zh-CN" sz="2400" b="1">
                <a:solidFill>
                  <a:srgbClr val="0070C0"/>
                </a:solidFill>
              </a:rPr>
              <a:t>VPS</a:t>
            </a:r>
            <a:r>
              <a:rPr lang="zh-CN" altLang="en-US" sz="2400" b="1">
                <a:solidFill>
                  <a:srgbClr val="0070C0"/>
                </a:solidFill>
                <a:sym typeface="宋体" panose="02010600030101010101" pitchFamily="2" charset="-122"/>
              </a:rPr>
              <a:t>服务中，存在的管理难度大，业务扩展性弱等缺陷的问题。</a:t>
            </a:r>
            <a:endParaRPr lang="en-US" altLang="zh-CN" sz="2400" b="1">
              <a:solidFill>
                <a:srgbClr val="0070C0"/>
              </a:solidFill>
              <a:latin typeface="Times New Roman" panose="02020603050405020304" pitchFamily="18" charset="0"/>
              <a:sym typeface="Times New Roman" panose="02020603050405020304" pitchFamily="18" charset="0"/>
            </a:endParaRPr>
          </a:p>
        </p:txBody>
      </p:sp>
      <p:grpSp>
        <p:nvGrpSpPr>
          <p:cNvPr id="7178" name="组合 15"/>
          <p:cNvGrpSpPr>
            <a:grpSpLocks/>
          </p:cNvGrpSpPr>
          <p:nvPr/>
        </p:nvGrpSpPr>
        <p:grpSpPr bwMode="auto">
          <a:xfrm>
            <a:off x="1220788" y="6519863"/>
            <a:ext cx="8024812" cy="338137"/>
            <a:chOff x="0" y="0"/>
            <a:chExt cx="8024939" cy="338554"/>
          </a:xfrm>
        </p:grpSpPr>
        <p:sp>
          <p:nvSpPr>
            <p:cNvPr id="7176" name="矩形 19"/>
            <p:cNvSpPr>
              <a:spLocks noChangeArrowheads="1"/>
            </p:cNvSpPr>
            <p:nvPr/>
          </p:nvSpPr>
          <p:spPr bwMode="auto">
            <a:xfrm>
              <a:off x="7489625" y="0"/>
              <a:ext cx="432000" cy="3385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 name="文本框 20"/>
            <p:cNvSpPr>
              <a:spLocks noChangeArrowheads="1"/>
            </p:cNvSpPr>
            <p:nvPr/>
          </p:nvSpPr>
          <p:spPr bwMode="auto">
            <a:xfrm>
              <a:off x="7386311" y="0"/>
              <a:ext cx="63862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160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05</a:t>
              </a:r>
              <a:endParaRPr lang="zh-CN" altLang="en-US" sz="160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文本框 22"/>
            <p:cNvSpPr>
              <a:spLocks noChangeArrowheads="1"/>
            </p:cNvSpPr>
            <p:nvPr/>
          </p:nvSpPr>
          <p:spPr bwMode="auto">
            <a:xfrm>
              <a:off x="0" y="0"/>
              <a:ext cx="74896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r" eaLnBrk="1" hangingPunct="1">
                <a:lnSpc>
                  <a:spcPct val="100000"/>
                </a:lnSpc>
                <a:spcBef>
                  <a:spcPct val="0"/>
                </a:spcBef>
                <a:buFont typeface="Arial" panose="020B0604020202020204" pitchFamily="34" charset="0"/>
                <a:buNone/>
              </a:pPr>
              <a:endParaRPr lang="zh-CN" altLang="zh-CN" sz="16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7174"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350" y="936625"/>
            <a:ext cx="6291263" cy="343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直接连接符 15"/>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8" name="表格 17"/>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9" name="图片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animEffect>
                                      <p:cBhvr>
                                        <p:cTn id="9" dur="500"/>
                                        <p:tgtEl>
                                          <p:spTgt spid="7170"/>
                                        </p:tgtEl>
                                      </p:cBhvr>
                                    </p:animEffect>
                                  </p:childTnLst>
                                </p:cTn>
                              </p:par>
                              <p:par>
                                <p:cTn id="10" presetID="22" presetClass="entr" presetSubtype="2" fill="hold" nodeType="withEffect">
                                  <p:stCondLst>
                                    <p:cond delay="250"/>
                                  </p:stCondLst>
                                  <p:childTnLst>
                                    <p:set>
                                      <p:cBhvr>
                                        <p:cTn id="11" dur="1" fill="hold">
                                          <p:stCondLst>
                                            <p:cond delay="0"/>
                                          </p:stCondLst>
                                        </p:cTn>
                                        <p:tgtEl>
                                          <p:spTgt spid="7178"/>
                                        </p:tgtEl>
                                        <p:attrNameLst>
                                          <p:attrName>style.visibility</p:attrName>
                                        </p:attrNameLst>
                                      </p:cBhvr>
                                      <p:to>
                                        <p:strVal val="visible"/>
                                      </p:to>
                                    </p:set>
                                    <p:animEffect>
                                      <p:cBhvr>
                                        <p:cTn id="12" dur="500"/>
                                        <p:tgtEl>
                                          <p:spTgt spid="7178"/>
                                        </p:tgtEl>
                                      </p:cBhvr>
                                    </p:animEffect>
                                  </p:childTnLst>
                                </p:cTn>
                              </p:par>
                              <p:par>
                                <p:cTn id="13" presetID="16" presetClass="entr" presetSubtype="37" fill="hold" nodeType="withEffect">
                                  <p:stCondLst>
                                    <p:cond delay="250"/>
                                  </p:stCondLst>
                                  <p:childTnLst>
                                    <p:set>
                                      <p:cBhvr>
                                        <p:cTn id="14" dur="1" fill="hold">
                                          <p:stCondLst>
                                            <p:cond delay="0"/>
                                          </p:stCondLst>
                                        </p:cTn>
                                        <p:tgtEl>
                                          <p:spTgt spid="7173"/>
                                        </p:tgtEl>
                                        <p:attrNameLst>
                                          <p:attrName>style.visibility</p:attrName>
                                        </p:attrNameLst>
                                      </p:cBhvr>
                                      <p:to>
                                        <p:strVal val="visible"/>
                                      </p:to>
                                    </p:set>
                                    <p:animEffect>
                                      <p:cBhvr>
                                        <p:cTn id="15" dur="500"/>
                                        <p:tgtEl>
                                          <p:spTgt spid="7173"/>
                                        </p:tgtEl>
                                      </p:cBhvr>
                                    </p:animEffect>
                                  </p:childTnLst>
                                </p:cTn>
                              </p:par>
                              <p:par>
                                <p:cTn id="16" presetID="22" presetClass="entr" presetSubtype="8" fill="hold" grpId="0" nodeType="withEffect">
                                  <p:stCondLst>
                                    <p:cond delay="250"/>
                                  </p:stCondLst>
                                  <p:childTnLst>
                                    <p:set>
                                      <p:cBhvr>
                                        <p:cTn id="17" dur="1" fill="hold">
                                          <p:stCondLst>
                                            <p:cond delay="0"/>
                                          </p:stCondLst>
                                        </p:cTn>
                                        <p:tgtEl>
                                          <p:spTgt spid="7177"/>
                                        </p:tgtEl>
                                        <p:attrNameLst>
                                          <p:attrName>style.visibility</p:attrName>
                                        </p:attrNameLst>
                                      </p:cBhvr>
                                      <p:to>
                                        <p:strVal val="visible"/>
                                      </p:to>
                                    </p:set>
                                    <p:animEffect>
                                      <p:cBhvr>
                                        <p:cTn id="18" dur="500"/>
                                        <p:tgtEl>
                                          <p:spTgt spid="7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矩形 7"/>
          <p:cNvSpPr>
            <a:spLocks noChangeArrowheads="1"/>
          </p:cNvSpPr>
          <p:nvPr/>
        </p:nvSpPr>
        <p:spPr bwMode="auto">
          <a:xfrm>
            <a:off x="611188" y="1144588"/>
            <a:ext cx="7921625" cy="50546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nvGrpSpPr>
          <p:cNvPr id="8195" name="组合 18"/>
          <p:cNvGrpSpPr>
            <a:grpSpLocks noChangeAspect="1"/>
          </p:cNvGrpSpPr>
          <p:nvPr/>
        </p:nvGrpSpPr>
        <p:grpSpPr bwMode="auto">
          <a:xfrm>
            <a:off x="611188" y="260350"/>
            <a:ext cx="665162" cy="665163"/>
            <a:chOff x="0" y="0"/>
            <a:chExt cx="666069" cy="664458"/>
          </a:xfrm>
        </p:grpSpPr>
        <p:sp>
          <p:nvSpPr>
            <p:cNvPr id="8205"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8206"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pic>
        <p:nvPicPr>
          <p:cNvPr id="8197"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16025"/>
            <a:ext cx="4137025"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9688" y="3384550"/>
            <a:ext cx="3192462" cy="27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图片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088" y="4338638"/>
            <a:ext cx="4198937"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图片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65700" y="1276350"/>
            <a:ext cx="3455988"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直接连接符 14"/>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7" name="表格 16"/>
          <p:cNvGraphicFramePr>
            <a:graphicFrameLocks noGrp="1"/>
          </p:cNvGraphicFramePr>
          <p:nvPr>
            <p:extLst>
              <p:ext uri="{D42A27DB-BD31-4B8C-83A1-F6EECF244321}">
                <p14:modId xmlns:p14="http://schemas.microsoft.com/office/powerpoint/2010/main" val="610415958"/>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3" name="图片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p:cTn id="7" dur="500" fill="hold"/>
                                        <p:tgtEl>
                                          <p:spTgt spid="8195"/>
                                        </p:tgtEl>
                                        <p:attrNameLst>
                                          <p:attrName>ppt_w</p:attrName>
                                        </p:attrNameLst>
                                      </p:cBhvr>
                                      <p:tavLst>
                                        <p:tav tm="0">
                                          <p:val>
                                            <p:fltVal val="0"/>
                                          </p:val>
                                        </p:tav>
                                        <p:tav tm="100000">
                                          <p:val>
                                            <p:strVal val="#ppt_w"/>
                                          </p:val>
                                        </p:tav>
                                      </p:tavLst>
                                    </p:anim>
                                    <p:anim calcmode="lin" valueType="num">
                                      <p:cBhvr>
                                        <p:cTn id="8" dur="500" fill="hold"/>
                                        <p:tgtEl>
                                          <p:spTgt spid="8195"/>
                                        </p:tgtEl>
                                        <p:attrNameLst>
                                          <p:attrName>ppt_h</p:attrName>
                                        </p:attrNameLst>
                                      </p:cBhvr>
                                      <p:tavLst>
                                        <p:tav tm="0">
                                          <p:val>
                                            <p:fltVal val="0"/>
                                          </p:val>
                                        </p:tav>
                                        <p:tav tm="100000">
                                          <p:val>
                                            <p:strVal val="#ppt_h"/>
                                          </p:val>
                                        </p:tav>
                                      </p:tavLst>
                                    </p:anim>
                                    <p:animEffect>
                                      <p:cBhvr>
                                        <p:cTn id="9" dur="500"/>
                                        <p:tgtEl>
                                          <p:spTgt spid="8195"/>
                                        </p:tgtEl>
                                      </p:cBhvr>
                                    </p:animEffect>
                                  </p:childTnLst>
                                </p:cTn>
                              </p:par>
                              <p:par>
                                <p:cTn id="10" presetID="10" presetClass="entr" presetSubtype="0" fill="hold" grpId="0" nodeType="withEffect">
                                  <p:stCondLst>
                                    <p:cond delay="250"/>
                                  </p:stCondLst>
                                  <p:childTnLst>
                                    <p:set>
                                      <p:cBhvr>
                                        <p:cTn id="11" dur="1" fill="hold">
                                          <p:stCondLst>
                                            <p:cond delay="0"/>
                                          </p:stCondLst>
                                        </p:cTn>
                                        <p:tgtEl>
                                          <p:spTgt spid="8194"/>
                                        </p:tgtEl>
                                        <p:attrNameLst>
                                          <p:attrName>style.visibility</p:attrName>
                                        </p:attrNameLst>
                                      </p:cBhvr>
                                      <p:to>
                                        <p:strVal val="visible"/>
                                      </p:to>
                                    </p:set>
                                    <p:animEffect>
                                      <p:cBhvr>
                                        <p:cTn id="12"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ldLvl="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组合 18"/>
          <p:cNvGrpSpPr>
            <a:grpSpLocks noChangeAspect="1"/>
          </p:cNvGrpSpPr>
          <p:nvPr/>
        </p:nvGrpSpPr>
        <p:grpSpPr bwMode="auto">
          <a:xfrm>
            <a:off x="611188" y="260350"/>
            <a:ext cx="665162" cy="665163"/>
            <a:chOff x="0" y="0"/>
            <a:chExt cx="666069" cy="664458"/>
          </a:xfrm>
        </p:grpSpPr>
        <p:sp>
          <p:nvSpPr>
            <p:cNvPr id="9250"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9251"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9221" name="文本框 17"/>
          <p:cNvSpPr>
            <a:spLocks noChangeArrowheads="1"/>
          </p:cNvSpPr>
          <p:nvPr/>
        </p:nvSpPr>
        <p:spPr bwMode="auto">
          <a:xfrm>
            <a:off x="1419225" y="361950"/>
            <a:ext cx="7113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云服务的优势</a:t>
            </a:r>
            <a:endParaRPr lang="en-US" altLang="zh-CN"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aphicFrame>
        <p:nvGraphicFramePr>
          <p:cNvPr id="9226" name="Group 10"/>
          <p:cNvGraphicFramePr>
            <a:graphicFrameLocks noGrp="1"/>
          </p:cNvGraphicFramePr>
          <p:nvPr/>
        </p:nvGraphicFramePr>
        <p:xfrm>
          <a:off x="746125" y="1323975"/>
          <a:ext cx="7399338" cy="2946400"/>
        </p:xfrm>
        <a:graphic>
          <a:graphicData uri="http://schemas.openxmlformats.org/drawingml/2006/table">
            <a:tbl>
              <a:tblPr/>
              <a:tblGrid>
                <a:gridCol w="1216025"/>
                <a:gridCol w="2428875"/>
                <a:gridCol w="3754438"/>
              </a:tblGrid>
              <a:tr h="384258">
                <a:tc gridSpan="2">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sym typeface="宋体" panose="02010600030101010101" pitchFamily="2" charset="-122"/>
                        </a:rPr>
                        <a:t>传统服务器业务</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38100" cap="flat" cmpd="sng" algn="ctr">
                      <a:solidFill>
                        <a:srgbClr val="FFFFFF"/>
                      </a:solidFill>
                      <a:prstDash val="solid"/>
                      <a:miter lim="800000"/>
                      <a:headEnd type="none" w="med" len="med"/>
                      <a:tailEnd type="none" w="med" len="med"/>
                    </a:lnB>
                    <a:lnTlToBr>
                      <a:noFill/>
                    </a:lnTlToBr>
                    <a:lnBlToTr>
                      <a:noFill/>
                    </a:lnBlToTr>
                    <a:solidFill>
                      <a:srgbClr val="0070C0"/>
                    </a:solidFill>
                  </a:tcPr>
                </a:tc>
                <a:tc hMerge="1">
                  <a:txBody>
                    <a:bodyPr/>
                    <a:lstStyle/>
                    <a:p>
                      <a:endParaRPr lang="zh-CN" altLang="en-US"/>
                    </a:p>
                  </a:txBody>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sym typeface="宋体" panose="02010600030101010101" pitchFamily="2" charset="-122"/>
                        </a:rPr>
                        <a:t>云服务器租用服务</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38100" cap="flat" cmpd="sng" algn="ctr">
                      <a:solidFill>
                        <a:srgbClr val="FFFFFF"/>
                      </a:solidFill>
                      <a:prstDash val="solid"/>
                      <a:miter lim="800000"/>
                      <a:headEnd type="none" w="med" len="med"/>
                      <a:tailEnd type="none" w="med" len="med"/>
                    </a:lnB>
                    <a:lnTlToBr>
                      <a:noFill/>
                    </a:lnTlToBr>
                    <a:lnBlToTr>
                      <a:noFill/>
                    </a:lnBlToTr>
                    <a:solidFill>
                      <a:srgbClr val="0070C0"/>
                    </a:solidFill>
                  </a:tcPr>
                </a:tc>
              </a:tr>
              <a:tr h="640218">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投入成本</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381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CBD4E8"/>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高额的综合信息化成本投入</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381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CBD4E8"/>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按需付费，有效降低综合成本</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381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CBD4E8"/>
                    </a:solidFill>
                  </a:tcPr>
                </a:tc>
              </a:tr>
              <a:tr h="640218">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产品性能</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E7EBF4"/>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难以确保获得持续可控的产品性能</a:t>
                      </a: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sym typeface="Calibri" panose="020F0502020204030204" pitchFamily="34" charset="0"/>
                      </a:endParaRPr>
                    </a:p>
                  </a:txBody>
                  <a:tcPr marT="45730" marB="45730" anchor="ctr"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E7EBF4"/>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硬件资源的隔离</a:t>
                      </a: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Calibri" panose="020F0502020204030204" pitchFamily="34" charset="0"/>
                        </a:rPr>
                        <a:t>+</a:t>
                      </a:r>
                      <a:r>
                        <a:rPr kumimoji="0" lang="zh-CN" altLang="en-US"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独享带宽</a:t>
                      </a:r>
                      <a:endParaRPr kumimoji="0" lang="zh-CN" altLang="en-US"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sym typeface="Calibri" panose="020F0502020204030204" pitchFamily="34" charset="0"/>
                      </a:endParaRPr>
                    </a:p>
                  </a:txBody>
                  <a:tcPr marT="45730" marB="45730" anchor="ctr"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E7EBF4"/>
                    </a:solidFill>
                  </a:tcPr>
                </a:tc>
              </a:tr>
              <a:tr h="641488">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管理能力</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CBD4E8"/>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日趋复杂的业务管理难度</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CBD4E8"/>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集中化的远程管理平台</a:t>
                      </a: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Calibri" panose="020F0502020204030204" pitchFamily="34" charset="0"/>
                        </a:rPr>
                        <a:t>+</a:t>
                      </a:r>
                      <a:r>
                        <a:rPr kumimoji="0" lang="zh-CN" altLang="en-US"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多级业务备份</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CBD4E8"/>
                    </a:solidFill>
                  </a:tcPr>
                </a:tc>
              </a:tr>
              <a:tr h="640218">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扩展能力</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E7EBF4"/>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服务环境缺乏灵活的业务弹性</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E7EBF4"/>
                    </a:solidFill>
                  </a:tcPr>
                </a:tc>
                <a:tc>
                  <a:txBody>
                    <a:bodyPr/>
                    <a:lstStyle>
                      <a:lvl1pPr>
                        <a:lnSpc>
                          <a:spcPct val="90000"/>
                        </a:lnSpc>
                        <a:spcBef>
                          <a:spcPts val="1000"/>
                        </a:spcBef>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a:lnSpc>
                          <a:spcPct val="90000"/>
                        </a:lnSpc>
                        <a:spcBef>
                          <a:spcPts val="500"/>
                        </a:spcBef>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nSpc>
                          <a:spcPct val="90000"/>
                        </a:lnSpc>
                        <a:spcBef>
                          <a:spcPts val="500"/>
                        </a:spcBef>
                        <a:defRPr>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nSpc>
                          <a:spcPct val="90000"/>
                        </a:lnSpc>
                        <a:spcBef>
                          <a:spcPts val="500"/>
                        </a:spcBef>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sym typeface="宋体" panose="02010600030101010101" pitchFamily="2" charset="-122"/>
                        </a:rPr>
                        <a:t>快速的业务部署与配置、规模的弹性扩展能力</a:t>
                      </a:r>
                    </a:p>
                  </a:txBody>
                  <a:tcPr marT="45730" marB="45730" horzOverflow="overflow">
                    <a:lnL w="12700" cap="flat" cmpd="sng" algn="ctr">
                      <a:solidFill>
                        <a:srgbClr val="FFFFFF"/>
                      </a:solidFill>
                      <a:prstDash val="solid"/>
                      <a:miter lim="800000"/>
                      <a:headEnd type="none" w="med" len="med"/>
                      <a:tailEnd type="none" w="med" len="med"/>
                    </a:lnL>
                    <a:lnR w="12700" cap="flat" cmpd="sng" algn="ctr">
                      <a:solidFill>
                        <a:srgbClr val="FFFFFF"/>
                      </a:solidFill>
                      <a:prstDash val="solid"/>
                      <a:miter lim="800000"/>
                      <a:headEnd type="none" w="med" len="med"/>
                      <a:tailEnd type="none" w="med" len="med"/>
                    </a:lnR>
                    <a:lnT w="12700" cap="flat" cmpd="sng" algn="ctr">
                      <a:solidFill>
                        <a:srgbClr val="FFFFFF"/>
                      </a:solidFill>
                      <a:prstDash val="solid"/>
                      <a:miter lim="800000"/>
                      <a:headEnd type="none" w="med" len="med"/>
                      <a:tailEnd type="none" w="med" len="med"/>
                    </a:lnT>
                    <a:lnB w="12700" cap="flat" cmpd="sng" algn="ctr">
                      <a:solidFill>
                        <a:srgbClr val="FFFFFF"/>
                      </a:solidFill>
                      <a:prstDash val="solid"/>
                      <a:miter lim="800000"/>
                      <a:headEnd type="none" w="med" len="med"/>
                      <a:tailEnd type="none" w="med" len="med"/>
                    </a:lnB>
                    <a:lnTlToBr>
                      <a:noFill/>
                    </a:lnTlToBr>
                    <a:lnBlToTr>
                      <a:noFill/>
                    </a:lnBlToTr>
                    <a:solidFill>
                      <a:srgbClr val="E7EBF4"/>
                    </a:solidFill>
                  </a:tcPr>
                </a:tc>
              </a:tr>
            </a:tbl>
          </a:graphicData>
        </a:graphic>
      </p:graphicFrame>
      <p:cxnSp>
        <p:nvCxnSpPr>
          <p:cNvPr id="12" name="直接连接符 11"/>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4" name="表格 13"/>
          <p:cNvGraphicFramePr>
            <a:graphicFrameLocks noGrp="1"/>
          </p:cNvGraphicFramePr>
          <p:nvPr>
            <p:extLst>
              <p:ext uri="{D42A27DB-BD31-4B8C-83A1-F6EECF244321}">
                <p14:modId xmlns:p14="http://schemas.microsoft.com/office/powerpoint/2010/main" val="2588003757"/>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0" name="图片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Effect>
                                      <p:cBhvr>
                                        <p:cTn id="9" dur="500"/>
                                        <p:tgtEl>
                                          <p:spTgt spid="9218"/>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9221"/>
                                        </p:tgtEl>
                                        <p:attrNameLst>
                                          <p:attrName>style.visibility</p:attrName>
                                        </p:attrNameLst>
                                      </p:cBhvr>
                                      <p:to>
                                        <p:strVal val="visible"/>
                                      </p:to>
                                    </p:set>
                                    <p:animEffect>
                                      <p:cBhvr>
                                        <p:cTn id="12" dur="500"/>
                                        <p:tgtEl>
                                          <p:spTgt spid="9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文本框 4"/>
          <p:cNvSpPr>
            <a:spLocks noChangeArrowheads="1"/>
          </p:cNvSpPr>
          <p:nvPr/>
        </p:nvSpPr>
        <p:spPr bwMode="auto">
          <a:xfrm>
            <a:off x="0" y="1851025"/>
            <a:ext cx="4205288"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19900" b="1">
                <a:solidFill>
                  <a:schemeClr val="accent1"/>
                </a:solidFill>
                <a:latin typeface="微软雅黑" panose="020B0503020204020204" pitchFamily="34" charset="-122"/>
                <a:ea typeface="微软雅黑" panose="020B0503020204020204" pitchFamily="34" charset="-122"/>
                <a:sym typeface="Times New Roman" panose="02020603050405020304" pitchFamily="18" charset="0"/>
              </a:rPr>
              <a:t>02</a:t>
            </a:r>
            <a:endParaRPr lang="zh-CN" altLang="en-US" sz="19900" b="1">
              <a:solidFill>
                <a:schemeClr val="accent1"/>
              </a:solidFill>
              <a:latin typeface="微软雅黑" panose="020B0503020204020204" pitchFamily="34" charset="-122"/>
              <a:ea typeface="微软雅黑" panose="020B0503020204020204" pitchFamily="34" charset="-122"/>
              <a:sym typeface="Times New Roman" panose="02020603050405020304" pitchFamily="18" charset="0"/>
            </a:endParaRPr>
          </a:p>
        </p:txBody>
      </p:sp>
      <p:sp>
        <p:nvSpPr>
          <p:cNvPr id="10243" name="文本框 6"/>
          <p:cNvSpPr>
            <a:spLocks noChangeArrowheads="1"/>
          </p:cNvSpPr>
          <p:nvPr/>
        </p:nvSpPr>
        <p:spPr bwMode="auto">
          <a:xfrm>
            <a:off x="3887788" y="2844800"/>
            <a:ext cx="46450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中网云服务器</a:t>
            </a:r>
            <a:endParaRPr lang="en-US" altLang="zh-CN"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244" name="文本框 7"/>
          <p:cNvSpPr>
            <a:spLocks noChangeArrowheads="1"/>
          </p:cNvSpPr>
          <p:nvPr/>
        </p:nvSpPr>
        <p:spPr bwMode="auto">
          <a:xfrm>
            <a:off x="3887788" y="3416300"/>
            <a:ext cx="46624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000">
                <a:solidFill>
                  <a:srgbClr val="000000"/>
                </a:solidFill>
                <a:latin typeface="Times New Roman" panose="02020603050405020304" pitchFamily="18" charset="0"/>
                <a:sym typeface="Times New Roman" panose="02020603050405020304" pitchFamily="18" charset="0"/>
              </a:rPr>
              <a:t>Cloud server of Chinanet</a:t>
            </a:r>
          </a:p>
        </p:txBody>
      </p:sp>
      <p:grpSp>
        <p:nvGrpSpPr>
          <p:cNvPr id="10245" name="组合 14"/>
          <p:cNvGrpSpPr>
            <a:grpSpLocks/>
          </p:cNvGrpSpPr>
          <p:nvPr/>
        </p:nvGrpSpPr>
        <p:grpSpPr bwMode="auto">
          <a:xfrm>
            <a:off x="3887788" y="3375025"/>
            <a:ext cx="4662487" cy="107950"/>
            <a:chOff x="0" y="0"/>
            <a:chExt cx="4663440" cy="108000"/>
          </a:xfrm>
        </p:grpSpPr>
        <p:sp>
          <p:nvSpPr>
            <p:cNvPr id="10247" name="直接连接符 9"/>
            <p:cNvSpPr>
              <a:spLocks noChangeShapeType="1"/>
            </p:cNvSpPr>
            <p:nvPr/>
          </p:nvSpPr>
          <p:spPr bwMode="auto">
            <a:xfrm>
              <a:off x="83820" y="54000"/>
              <a:ext cx="4495800" cy="1"/>
            </a:xfrm>
            <a:prstGeom prst="line">
              <a:avLst/>
            </a:prstGeom>
            <a:noFill/>
            <a:ln w="12700">
              <a:solidFill>
                <a:srgbClr val="262626"/>
              </a:solidFill>
              <a:miter lim="800000"/>
              <a:headEnd/>
              <a:tailEnd/>
            </a:ln>
            <a:extLst>
              <a:ext uri="{909E8E84-426E-40DD-AFC4-6F175D3DCCD1}">
                <a14:hiddenFill xmlns:a14="http://schemas.microsoft.com/office/drawing/2010/main">
                  <a:noFill/>
                </a14:hiddenFill>
              </a:ext>
            </a:extLst>
          </p:spPr>
          <p:txBody>
            <a:bodyPr/>
            <a:lstStyle/>
            <a:p>
              <a:endParaRPr lang="zh-CN" altLang="en-US"/>
            </a:p>
          </p:txBody>
        </p:sp>
        <p:sp>
          <p:nvSpPr>
            <p:cNvPr id="10248" name="椭圆 12"/>
            <p:cNvSpPr>
              <a:spLocks noChangeArrowheads="1"/>
            </p:cNvSpPr>
            <p:nvPr/>
          </p:nvSpPr>
          <p:spPr bwMode="auto">
            <a:xfrm>
              <a:off x="0" y="0"/>
              <a:ext cx="108000" cy="108000"/>
            </a:xfrm>
            <a:prstGeom prst="ellipse">
              <a:avLst/>
            </a:pr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2" name="椭圆 13"/>
            <p:cNvSpPr>
              <a:spLocks noChangeArrowheads="1"/>
            </p:cNvSpPr>
            <p:nvPr/>
          </p:nvSpPr>
          <p:spPr bwMode="auto">
            <a:xfrm>
              <a:off x="4555440" y="0"/>
              <a:ext cx="108000" cy="108000"/>
            </a:xfrm>
            <a:prstGeom prst="ellipse">
              <a:avLst/>
            </a:prstGeom>
            <a:solidFill>
              <a:srgbClr val="262626"/>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useBgFill="1">
        <p:nvSpPr>
          <p:cNvPr id="10249" name="文本框 15"/>
          <p:cNvSpPr>
            <a:spLocks noChangeArrowheads="1"/>
          </p:cNvSpPr>
          <p:nvPr/>
        </p:nvSpPr>
        <p:spPr bwMode="auto">
          <a:xfrm>
            <a:off x="487363" y="3105150"/>
            <a:ext cx="3230562" cy="6477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3600" b="1">
                <a:solidFill>
                  <a:schemeClr val="accent1"/>
                </a:solidFill>
                <a:latin typeface="Times New Roman" panose="02020603050405020304" pitchFamily="18" charset="0"/>
                <a:sym typeface="Times New Roman" panose="02020603050405020304" pitchFamily="18" charset="0"/>
              </a:rPr>
              <a:t>PART TWO</a:t>
            </a:r>
            <a:endParaRPr lang="zh-CN" altLang="en-US" sz="3600" b="1">
              <a:solidFill>
                <a:schemeClr val="accent1"/>
              </a:solidFill>
              <a:latin typeface="Times New Roman" panose="02020603050405020304" pitchFamily="18" charset="0"/>
              <a:sym typeface="Times New Roman" panose="02020603050405020304" pitchFamily="18" charset="0"/>
            </a:endParaRPr>
          </a:p>
        </p:txBody>
      </p:sp>
      <p:cxnSp>
        <p:nvCxnSpPr>
          <p:cNvPr id="10" name="直接连接符 9"/>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12" name="表格 11"/>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3" name="图片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animEffect>
                                      <p:cBhvr>
                                        <p:cTn id="9" dur="500"/>
                                        <p:tgtEl>
                                          <p:spTgt spid="10242"/>
                                        </p:tgtEl>
                                      </p:cBhvr>
                                    </p:animEffect>
                                  </p:childTnLst>
                                </p:cTn>
                              </p:par>
                              <p:par>
                                <p:cTn id="10" presetID="12" presetClass="entr" presetSubtype="4" fill="hold" grpId="0" nodeType="withEffect">
                                  <p:stCondLst>
                                    <p:cond delay="0"/>
                                  </p:stCondLst>
                                  <p:childTnLst>
                                    <p:set>
                                      <p:cBhvr>
                                        <p:cTn id="11" dur="1" fill="hold">
                                          <p:stCondLst>
                                            <p:cond delay="0"/>
                                          </p:stCondLst>
                                        </p:cTn>
                                        <p:tgtEl>
                                          <p:spTgt spid="10243"/>
                                        </p:tgtEl>
                                        <p:attrNameLst>
                                          <p:attrName>style.visibility</p:attrName>
                                        </p:attrNameLst>
                                      </p:cBhvr>
                                      <p:to>
                                        <p:strVal val="visible"/>
                                      </p:to>
                                    </p:set>
                                    <p:anim calcmode="lin" valueType="num">
                                      <p:cBhvr>
                                        <p:cTn id="12" dur="500"/>
                                        <p:tgtEl>
                                          <p:spTgt spid="10243"/>
                                        </p:tgtEl>
                                        <p:attrNameLst>
                                          <p:attrName>ppt_y</p:attrName>
                                        </p:attrNameLst>
                                      </p:cBhvr>
                                      <p:tavLst>
                                        <p:tav tm="0">
                                          <p:val>
                                            <p:strVal val="#ppt_y+#ppt_h*1.125000"/>
                                          </p:val>
                                        </p:tav>
                                        <p:tav tm="100000">
                                          <p:val>
                                            <p:strVal val="#ppt_y"/>
                                          </p:val>
                                        </p:tav>
                                      </p:tavLst>
                                    </p:anim>
                                    <p:animEffect>
                                      <p:cBhvr>
                                        <p:cTn id="13" dur="500"/>
                                        <p:tgtEl>
                                          <p:spTgt spid="10243"/>
                                        </p:tgtEl>
                                      </p:cBhvr>
                                    </p:animEffect>
                                  </p:childTnLst>
                                </p:cTn>
                              </p:par>
                              <p:par>
                                <p:cTn id="14" presetID="22" presetClass="entr" presetSubtype="8" fill="hold" nodeType="withEffect">
                                  <p:stCondLst>
                                    <p:cond delay="0"/>
                                  </p:stCondLst>
                                  <p:childTnLst>
                                    <p:set>
                                      <p:cBhvr>
                                        <p:cTn id="15" dur="1" fill="hold">
                                          <p:stCondLst>
                                            <p:cond delay="0"/>
                                          </p:stCondLst>
                                        </p:cTn>
                                        <p:tgtEl>
                                          <p:spTgt spid="10245"/>
                                        </p:tgtEl>
                                        <p:attrNameLst>
                                          <p:attrName>style.visibility</p:attrName>
                                        </p:attrNameLst>
                                      </p:cBhvr>
                                      <p:to>
                                        <p:strVal val="visible"/>
                                      </p:to>
                                    </p:set>
                                    <p:animEffect>
                                      <p:cBhvr>
                                        <p:cTn id="16" dur="500"/>
                                        <p:tgtEl>
                                          <p:spTgt spid="10245"/>
                                        </p:tgtEl>
                                      </p:cBhvr>
                                    </p:animEffect>
                                  </p:childTnLst>
                                </p:cTn>
                              </p:par>
                              <p:par>
                                <p:cTn id="17" presetID="12" presetClass="entr" presetSubtype="1" fill="hold" grpId="0" nodeType="withEffect">
                                  <p:stCondLst>
                                    <p:cond delay="0"/>
                                  </p:stCondLst>
                                  <p:childTnLst>
                                    <p:set>
                                      <p:cBhvr>
                                        <p:cTn id="18" dur="1" fill="hold">
                                          <p:stCondLst>
                                            <p:cond delay="0"/>
                                          </p:stCondLst>
                                        </p:cTn>
                                        <p:tgtEl>
                                          <p:spTgt spid="10244"/>
                                        </p:tgtEl>
                                        <p:attrNameLst>
                                          <p:attrName>style.visibility</p:attrName>
                                        </p:attrNameLst>
                                      </p:cBhvr>
                                      <p:to>
                                        <p:strVal val="visible"/>
                                      </p:to>
                                    </p:set>
                                    <p:anim calcmode="lin" valueType="num">
                                      <p:cBhvr>
                                        <p:cTn id="19" dur="500"/>
                                        <p:tgtEl>
                                          <p:spTgt spid="10244"/>
                                        </p:tgtEl>
                                        <p:attrNameLst>
                                          <p:attrName>ppt_y</p:attrName>
                                        </p:attrNameLst>
                                      </p:cBhvr>
                                      <p:tavLst>
                                        <p:tav tm="0">
                                          <p:val>
                                            <p:strVal val="#ppt_y-#ppt_h*1.125000"/>
                                          </p:val>
                                        </p:tav>
                                        <p:tav tm="100000">
                                          <p:val>
                                            <p:strVal val="#ppt_y"/>
                                          </p:val>
                                        </p:tav>
                                      </p:tavLst>
                                    </p:anim>
                                    <p:animEffect>
                                      <p:cBhvr>
                                        <p:cTn id="20" dur="500"/>
                                        <p:tgtEl>
                                          <p:spTgt spid="10244"/>
                                        </p:tgtEl>
                                      </p:cBhvr>
                                    </p:animEffect>
                                  </p:childTnLst>
                                </p:cTn>
                              </p:par>
                              <p:par>
                                <p:cTn id="21" presetID="16" presetClass="entr" presetSubtype="37" fill="hold" grpId="0" nodeType="withEffect">
                                  <p:stCondLst>
                                    <p:cond delay="400"/>
                                  </p:stCondLst>
                                  <p:childTnLst>
                                    <p:set>
                                      <p:cBhvr>
                                        <p:cTn id="22" dur="1" fill="hold">
                                          <p:stCondLst>
                                            <p:cond delay="0"/>
                                          </p:stCondLst>
                                        </p:cTn>
                                        <p:tgtEl>
                                          <p:spTgt spid="10249"/>
                                        </p:tgtEl>
                                        <p:attrNameLst>
                                          <p:attrName>style.visibility</p:attrName>
                                        </p:attrNameLst>
                                      </p:cBhvr>
                                      <p:to>
                                        <p:strVal val="visible"/>
                                      </p:to>
                                    </p:set>
                                    <p:animEffect>
                                      <p:cBhvr>
                                        <p:cTn id="23" dur="500"/>
                                        <p:tgtEl>
                                          <p:spTgt spid="10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ldLvl="0" autoUpdateAnimBg="0"/>
      <p:bldP spid="10243" grpId="0" bldLvl="0" autoUpdateAnimBg="0"/>
      <p:bldP spid="10244" grpId="0" bldLvl="0" autoUpdateAnimBg="0"/>
      <p:bldP spid="10249" grpId="0" bldLvl="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组合 18"/>
          <p:cNvGrpSpPr>
            <a:grpSpLocks noChangeAspect="1"/>
          </p:cNvGrpSpPr>
          <p:nvPr/>
        </p:nvGrpSpPr>
        <p:grpSpPr bwMode="auto">
          <a:xfrm>
            <a:off x="611188" y="260350"/>
            <a:ext cx="665162" cy="665163"/>
            <a:chOff x="0" y="0"/>
            <a:chExt cx="666069" cy="664458"/>
          </a:xfrm>
        </p:grpSpPr>
        <p:sp>
          <p:nvSpPr>
            <p:cNvPr id="11280" name="矩形 8"/>
            <p:cNvSpPr>
              <a:spLocks noChangeAspect="1" noChangeArrowheads="1"/>
            </p:cNvSpPr>
            <p:nvPr/>
          </p:nvSpPr>
          <p:spPr bwMode="auto">
            <a:xfrm>
              <a:off x="0" y="0"/>
              <a:ext cx="538925" cy="537622"/>
            </a:xfrm>
            <a:prstGeom prst="rect">
              <a:avLst/>
            </a:prstGeom>
            <a:solidFill>
              <a:srgbClr val="00549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sp>
          <p:nvSpPr>
            <p:cNvPr id="11281" name="矩形 16"/>
            <p:cNvSpPr>
              <a:spLocks noChangeAspect="1" noChangeArrowheads="1"/>
            </p:cNvSpPr>
            <p:nvPr/>
          </p:nvSpPr>
          <p:spPr bwMode="auto">
            <a:xfrm>
              <a:off x="269463" y="268811"/>
              <a:ext cx="396606" cy="3956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宋体" panose="02010600030101010101" pitchFamily="2" charset="-122"/>
                <a:sym typeface="宋体" panose="02010600030101010101" pitchFamily="2" charset="-122"/>
              </a:endParaRPr>
            </a:p>
          </p:txBody>
        </p:sp>
      </p:grpSp>
      <p:sp>
        <p:nvSpPr>
          <p:cNvPr id="11269" name="文本框 17"/>
          <p:cNvSpPr>
            <a:spLocks noChangeArrowheads="1"/>
          </p:cNvSpPr>
          <p:nvPr/>
        </p:nvSpPr>
        <p:spPr bwMode="auto">
          <a:xfrm>
            <a:off x="1419225" y="361950"/>
            <a:ext cx="7113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zh-CN" altLang="en-US" sz="24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我们的云服务器能干什么？</a:t>
            </a:r>
          </a:p>
        </p:txBody>
      </p:sp>
      <p:sp>
        <p:nvSpPr>
          <p:cNvPr id="11270" name="右箭头 9"/>
          <p:cNvSpPr>
            <a:spLocks noChangeArrowheads="1"/>
          </p:cNvSpPr>
          <p:nvPr/>
        </p:nvSpPr>
        <p:spPr bwMode="auto">
          <a:xfrm>
            <a:off x="1204913" y="1193800"/>
            <a:ext cx="6734175" cy="4470400"/>
          </a:xfrm>
          <a:prstGeom prst="rightArrow">
            <a:avLst>
              <a:gd name="adj1" fmla="val 50000"/>
              <a:gd name="adj2" fmla="val 49990"/>
            </a:avLst>
          </a:prstGeom>
          <a:solidFill>
            <a:srgbClr val="CAD3E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endParaRPr lang="zh-CN" altLang="en-US" sz="1800">
              <a:latin typeface="Arial" panose="020B0604020202020204" pitchFamily="34" charset="0"/>
            </a:endParaRPr>
          </a:p>
        </p:txBody>
      </p:sp>
      <p:sp useBgFill="1">
        <p:nvSpPr>
          <p:cNvPr id="11271" name="圆角矩形 11"/>
          <p:cNvSpPr>
            <a:spLocks noChangeArrowheads="1"/>
          </p:cNvSpPr>
          <p:nvPr/>
        </p:nvSpPr>
        <p:spPr bwMode="auto">
          <a:xfrm>
            <a:off x="611188" y="2778125"/>
            <a:ext cx="2376487" cy="1952625"/>
          </a:xfrm>
          <a:prstGeom prst="roundRect">
            <a:avLst>
              <a:gd name="adj" fmla="val 16667"/>
            </a:avLst>
          </a:prstGeom>
          <a:ln w="12700">
            <a:solidFill>
              <a:srgbClr val="0070C0"/>
            </a:solidFill>
            <a:round/>
            <a:headEnd/>
            <a:tailEnd/>
          </a:ln>
        </p:spPr>
        <p:txBody>
          <a:bodyPr lIns="250805" tIns="250805" rIns="250805" bIns="250805" anchor="ctr"/>
          <a:lstStyle>
            <a:lvl1pPr indent="3063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25000"/>
              </a:lnSpc>
              <a:spcBef>
                <a:spcPct val="0"/>
              </a:spcBef>
              <a:spcAft>
                <a:spcPct val="35000"/>
              </a:spcAft>
              <a:buFont typeface="Arial" panose="020B0604020202020204" pitchFamily="34" charset="0"/>
              <a:buNone/>
            </a:pPr>
            <a:r>
              <a:rPr lang="zh-CN" altLang="en-US" sz="18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在服务器内通过IIS，Apache等搭建网站，是最常见的用途</a:t>
            </a:r>
          </a:p>
        </p:txBody>
      </p:sp>
      <p:sp useBgFill="1">
        <p:nvSpPr>
          <p:cNvPr id="11272" name="圆角矩形 14"/>
          <p:cNvSpPr>
            <a:spLocks noChangeArrowheads="1"/>
          </p:cNvSpPr>
          <p:nvPr/>
        </p:nvSpPr>
        <p:spPr bwMode="auto">
          <a:xfrm>
            <a:off x="3384550" y="2778125"/>
            <a:ext cx="2376488" cy="1952625"/>
          </a:xfrm>
          <a:prstGeom prst="roundRect">
            <a:avLst>
              <a:gd name="adj" fmla="val 16667"/>
            </a:avLst>
          </a:prstGeom>
          <a:ln w="12700">
            <a:solidFill>
              <a:srgbClr val="0070C0"/>
            </a:solidFill>
            <a:round/>
            <a:headEnd/>
            <a:tailEnd/>
          </a:ln>
        </p:spPr>
        <p:txBody>
          <a:bodyPr lIns="250805" tIns="250805" rIns="250805" bIns="250805" anchor="ctr"/>
          <a:lstStyle>
            <a:lvl1pPr indent="3063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25000"/>
              </a:lnSpc>
              <a:spcBef>
                <a:spcPct val="0"/>
              </a:spcBef>
              <a:spcAft>
                <a:spcPct val="35000"/>
              </a:spcAft>
              <a:buFont typeface="Arial" panose="020B0604020202020204" pitchFamily="34" charset="0"/>
              <a:buNone/>
            </a:pPr>
            <a:r>
              <a:rPr lang="zh-CN" altLang="en-US" sz="18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有很多企业通过使用服务器来构建自己公司使用的邮局。</a:t>
            </a:r>
            <a:endParaRPr lang="zh-CN" altLang="en-US" sz="1800">
              <a:latin typeface="Arial" panose="020B0604020202020204" pitchFamily="34" charset="0"/>
            </a:endParaRPr>
          </a:p>
        </p:txBody>
      </p:sp>
      <p:sp useBgFill="1">
        <p:nvSpPr>
          <p:cNvPr id="11273" name="圆角矩形 19"/>
          <p:cNvSpPr>
            <a:spLocks noChangeArrowheads="1"/>
          </p:cNvSpPr>
          <p:nvPr/>
        </p:nvSpPr>
        <p:spPr bwMode="auto">
          <a:xfrm>
            <a:off x="6156325" y="2778125"/>
            <a:ext cx="2376488" cy="1952625"/>
          </a:xfrm>
          <a:prstGeom prst="roundRect">
            <a:avLst>
              <a:gd name="adj" fmla="val 16667"/>
            </a:avLst>
          </a:prstGeom>
          <a:ln w="12700">
            <a:solidFill>
              <a:srgbClr val="0070C0"/>
            </a:solidFill>
            <a:round/>
            <a:headEnd/>
            <a:tailEnd/>
          </a:ln>
        </p:spPr>
        <p:txBody>
          <a:bodyPr lIns="250805" tIns="250805" rIns="250805" bIns="250805" anchor="ctr"/>
          <a:lstStyle>
            <a:lvl1pPr indent="3063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25000"/>
              </a:lnSpc>
              <a:spcBef>
                <a:spcPct val="0"/>
              </a:spcBef>
              <a:spcAft>
                <a:spcPct val="35000"/>
              </a:spcAft>
              <a:buFont typeface="Arial" panose="020B0604020202020204" pitchFamily="34" charset="0"/>
              <a:buNone/>
            </a:pPr>
            <a:r>
              <a:rPr lang="zh-CN" altLang="en-US" sz="180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客户利用云服务器强大的存储功能存储自己的数据，方便安全。</a:t>
            </a:r>
            <a:endParaRPr lang="zh-CN" altLang="en-US" sz="1800">
              <a:latin typeface="Arial" panose="020B0604020202020204" pitchFamily="34" charset="0"/>
            </a:endParaRPr>
          </a:p>
        </p:txBody>
      </p:sp>
      <p:sp>
        <p:nvSpPr>
          <p:cNvPr id="11274" name="圆角矩形 37"/>
          <p:cNvSpPr>
            <a:spLocks noChangeArrowheads="1"/>
          </p:cNvSpPr>
          <p:nvPr/>
        </p:nvSpPr>
        <p:spPr bwMode="auto">
          <a:xfrm>
            <a:off x="566738" y="2074863"/>
            <a:ext cx="2438400" cy="538162"/>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lIns="250805" tIns="250805" rIns="250805" bIns="250805"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spcBef>
                <a:spcPct val="0"/>
              </a:spcBef>
              <a:spcAft>
                <a:spcPct val="35000"/>
              </a:spcAft>
              <a:buFont typeface="Arial" panose="020B0604020202020204" pitchFamily="34" charset="0"/>
              <a:buNone/>
            </a:pPr>
            <a:r>
              <a:rPr lang="zh-CN" altLang="en-US" sz="24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搭建网站</a:t>
            </a:r>
          </a:p>
        </p:txBody>
      </p:sp>
      <p:sp>
        <p:nvSpPr>
          <p:cNvPr id="11275" name="圆角矩形 42"/>
          <p:cNvSpPr>
            <a:spLocks noChangeArrowheads="1"/>
          </p:cNvSpPr>
          <p:nvPr/>
        </p:nvSpPr>
        <p:spPr bwMode="auto">
          <a:xfrm>
            <a:off x="3352800" y="2074863"/>
            <a:ext cx="2438400" cy="538162"/>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lIns="250805" tIns="250805" rIns="250805" bIns="250805"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spcBef>
                <a:spcPct val="0"/>
              </a:spcBef>
              <a:spcAft>
                <a:spcPct val="35000"/>
              </a:spcAft>
              <a:buFont typeface="Arial" panose="020B0604020202020204" pitchFamily="34" charset="0"/>
              <a:buNone/>
            </a:pPr>
            <a:r>
              <a:rPr lang="zh-CN" altLang="en-US" sz="24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构建邮局</a:t>
            </a:r>
          </a:p>
        </p:txBody>
      </p:sp>
      <p:sp>
        <p:nvSpPr>
          <p:cNvPr id="11276" name="圆角矩形 43"/>
          <p:cNvSpPr>
            <a:spLocks noChangeArrowheads="1"/>
          </p:cNvSpPr>
          <p:nvPr/>
        </p:nvSpPr>
        <p:spPr bwMode="auto">
          <a:xfrm>
            <a:off x="6126163" y="2074863"/>
            <a:ext cx="2436812" cy="538162"/>
          </a:xfrm>
          <a:prstGeom prst="roundRect">
            <a:avLst>
              <a:gd name="adj" fmla="val 16667"/>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lIns="250805" tIns="250805" rIns="250805" bIns="250805"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spcBef>
                <a:spcPct val="0"/>
              </a:spcBef>
              <a:spcAft>
                <a:spcPct val="35000"/>
              </a:spcAft>
              <a:buFont typeface="Arial" panose="020B0604020202020204" pitchFamily="34" charset="0"/>
              <a:buNone/>
            </a:pPr>
            <a:r>
              <a:rPr lang="zh-CN" altLang="en-US" sz="24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云存储</a:t>
            </a:r>
          </a:p>
        </p:txBody>
      </p:sp>
      <p:cxnSp>
        <p:nvCxnSpPr>
          <p:cNvPr id="18" name="直接连接符 17"/>
          <p:cNvCxnSpPr/>
          <p:nvPr/>
        </p:nvCxnSpPr>
        <p:spPr>
          <a:xfrm>
            <a:off x="0" y="911877"/>
            <a:ext cx="9144000" cy="0"/>
          </a:xfrm>
          <a:prstGeom prst="line">
            <a:avLst/>
          </a:prstGeom>
          <a:ln/>
        </p:spPr>
        <p:style>
          <a:lnRef idx="3">
            <a:schemeClr val="accent2"/>
          </a:lnRef>
          <a:fillRef idx="0">
            <a:schemeClr val="accent2"/>
          </a:fillRef>
          <a:effectRef idx="2">
            <a:schemeClr val="accent2"/>
          </a:effectRef>
          <a:fontRef idx="minor">
            <a:schemeClr val="tx1"/>
          </a:fontRef>
        </p:style>
      </p:cxnSp>
      <p:graphicFrame>
        <p:nvGraphicFramePr>
          <p:cNvPr id="20" name="表格 19"/>
          <p:cNvGraphicFramePr>
            <a:graphicFrameLocks noGrp="1"/>
          </p:cNvGraphicFramePr>
          <p:nvPr>
            <p:extLst>
              <p:ext uri="{D42A27DB-BD31-4B8C-83A1-F6EECF244321}">
                <p14:modId xmlns:p14="http://schemas.microsoft.com/office/powerpoint/2010/main" val="872984634"/>
              </p:ext>
            </p:extLst>
          </p:nvPr>
        </p:nvGraphicFramePr>
        <p:xfrm>
          <a:off x="27296" y="6583680"/>
          <a:ext cx="9116704" cy="274320"/>
        </p:xfrm>
        <a:graphic>
          <a:graphicData uri="http://schemas.openxmlformats.org/drawingml/2006/table">
            <a:tbl>
              <a:tblPr firstRow="1" bandRow="1">
                <a:tableStyleId>{5C22544A-7EE6-4342-B048-85BDC9FD1C3A}</a:tableStyleId>
              </a:tblPr>
              <a:tblGrid>
                <a:gridCol w="9116704"/>
              </a:tblGrid>
              <a:tr h="221744">
                <a:tc>
                  <a:txBody>
                    <a:bodyPr/>
                    <a:lstStyle/>
                    <a:p>
                      <a:pPr algn="ctr"/>
                      <a:r>
                        <a:rPr lang="zh-CN" altLang="en-US" sz="1200" dirty="0" smtClean="0">
                          <a:solidFill>
                            <a:schemeClr val="tx1"/>
                          </a:solidFill>
                          <a:latin typeface="微软雅黑" pitchFamily="34" charset="-122"/>
                          <a:ea typeface="微软雅黑" pitchFamily="34" charset="-122"/>
                        </a:rPr>
                        <a:t>中网科技（苏州）股份有限公司                           </a:t>
                      </a:r>
                      <a:r>
                        <a:rPr lang="en-US" altLang="zh-CN" sz="1200" dirty="0" smtClean="0">
                          <a:solidFill>
                            <a:schemeClr val="tx1"/>
                          </a:solidFill>
                          <a:latin typeface="微软雅黑" pitchFamily="34" charset="-122"/>
                          <a:ea typeface="微软雅黑" pitchFamily="34" charset="-122"/>
                        </a:rPr>
                        <a:t>WWW.ChinaNet.CC</a:t>
                      </a:r>
                      <a:endParaRPr lang="zh-CN" altLang="en-US" sz="1200" dirty="0">
                        <a:solidFill>
                          <a:schemeClr val="tx1"/>
                        </a:solidFill>
                        <a:latin typeface="微软雅黑" pitchFamily="34" charset="-122"/>
                        <a:ea typeface="微软雅黑" pitchFamily="34" charset="-122"/>
                      </a:endParaRPr>
                    </a:p>
                  </a:txBody>
                  <a:tcPr>
                    <a:solidFill>
                      <a:schemeClr val="accent1">
                        <a:lumMod val="75000"/>
                      </a:schemeClr>
                    </a:solidFill>
                  </a:tcPr>
                </a:tc>
              </a:tr>
            </a:tbl>
          </a:graphicData>
        </a:graphic>
      </p:graphicFrame>
      <p:pic>
        <p:nvPicPr>
          <p:cNvPr id="16" name="图片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48461" y="-31791"/>
            <a:ext cx="2395539" cy="7985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animEffect>
                                      <p:cBhvr>
                                        <p:cTn id="9" dur="500"/>
                                        <p:tgtEl>
                                          <p:spTgt spid="11266"/>
                                        </p:tgtEl>
                                      </p:cBhvr>
                                    </p:animEffect>
                                  </p:childTnLst>
                                </p:cTn>
                              </p:par>
                              <p:par>
                                <p:cTn id="10" presetID="22" presetClass="entr" presetSubtype="8" fill="hold" grpId="0" nodeType="withEffect">
                                  <p:stCondLst>
                                    <p:cond delay="250"/>
                                  </p:stCondLst>
                                  <p:childTnLst>
                                    <p:set>
                                      <p:cBhvr>
                                        <p:cTn id="11" dur="1" fill="hold">
                                          <p:stCondLst>
                                            <p:cond delay="0"/>
                                          </p:stCondLst>
                                        </p:cTn>
                                        <p:tgtEl>
                                          <p:spTgt spid="11269"/>
                                        </p:tgtEl>
                                        <p:attrNameLst>
                                          <p:attrName>style.visibility</p:attrName>
                                        </p:attrNameLst>
                                      </p:cBhvr>
                                      <p:to>
                                        <p:strVal val="visible"/>
                                      </p:to>
                                    </p:set>
                                    <p:animEffect>
                                      <p:cBhvr>
                                        <p:cTn id="12" dur="500"/>
                                        <p:tgtEl>
                                          <p:spTgt spid="11269"/>
                                        </p:tgtEl>
                                      </p:cBhvr>
                                    </p:animEffect>
                                  </p:childTnLst>
                                </p:cTn>
                              </p:par>
                              <p:par>
                                <p:cTn id="13" presetID="22" presetClass="entr" presetSubtype="8" fill="hold" grpId="0" nodeType="withEffect">
                                  <p:stCondLst>
                                    <p:cond delay="250"/>
                                  </p:stCondLst>
                                  <p:childTnLst>
                                    <p:set>
                                      <p:cBhvr>
                                        <p:cTn id="14" dur="1" fill="hold">
                                          <p:stCondLst>
                                            <p:cond delay="0"/>
                                          </p:stCondLst>
                                        </p:cTn>
                                        <p:tgtEl>
                                          <p:spTgt spid="11270"/>
                                        </p:tgtEl>
                                        <p:attrNameLst>
                                          <p:attrName>style.visibility</p:attrName>
                                        </p:attrNameLst>
                                      </p:cBhvr>
                                      <p:to>
                                        <p:strVal val="visible"/>
                                      </p:to>
                                    </p:set>
                                    <p:animEffect>
                                      <p:cBhvr>
                                        <p:cTn id="15" dur="500"/>
                                        <p:tgtEl>
                                          <p:spTgt spid="11270"/>
                                        </p:tgtEl>
                                      </p:cBhvr>
                                    </p:animEffect>
                                  </p:childTnLst>
                                </p:cTn>
                              </p:par>
                              <p:par>
                                <p:cTn id="16" presetID="12" presetClass="entr" presetSubtype="4" fill="hold" grpId="0" nodeType="withEffect">
                                  <p:stCondLst>
                                    <p:cond delay="500"/>
                                  </p:stCondLst>
                                  <p:childTnLst>
                                    <p:set>
                                      <p:cBhvr>
                                        <p:cTn id="17" dur="1" fill="hold">
                                          <p:stCondLst>
                                            <p:cond delay="0"/>
                                          </p:stCondLst>
                                        </p:cTn>
                                        <p:tgtEl>
                                          <p:spTgt spid="11274"/>
                                        </p:tgtEl>
                                        <p:attrNameLst>
                                          <p:attrName>style.visibility</p:attrName>
                                        </p:attrNameLst>
                                      </p:cBhvr>
                                      <p:to>
                                        <p:strVal val="visible"/>
                                      </p:to>
                                    </p:set>
                                    <p:anim calcmode="lin" valueType="num">
                                      <p:cBhvr>
                                        <p:cTn id="18" dur="500"/>
                                        <p:tgtEl>
                                          <p:spTgt spid="11274"/>
                                        </p:tgtEl>
                                        <p:attrNameLst>
                                          <p:attrName>ppt_y</p:attrName>
                                        </p:attrNameLst>
                                      </p:cBhvr>
                                      <p:tavLst>
                                        <p:tav tm="0">
                                          <p:val>
                                            <p:strVal val="#ppt_y+#ppt_h*1.125000"/>
                                          </p:val>
                                        </p:tav>
                                        <p:tav tm="100000">
                                          <p:val>
                                            <p:strVal val="#ppt_y"/>
                                          </p:val>
                                        </p:tav>
                                      </p:tavLst>
                                    </p:anim>
                                    <p:animEffect>
                                      <p:cBhvr>
                                        <p:cTn id="19" dur="500"/>
                                        <p:tgtEl>
                                          <p:spTgt spid="11274"/>
                                        </p:tgtEl>
                                      </p:cBhvr>
                                    </p:animEffect>
                                  </p:childTnLst>
                                </p:cTn>
                              </p:par>
                              <p:par>
                                <p:cTn id="20" presetID="12" presetClass="entr" presetSubtype="4" fill="hold" grpId="0" nodeType="withEffect">
                                  <p:stCondLst>
                                    <p:cond delay="750"/>
                                  </p:stCondLst>
                                  <p:childTnLst>
                                    <p:set>
                                      <p:cBhvr>
                                        <p:cTn id="21" dur="1" fill="hold">
                                          <p:stCondLst>
                                            <p:cond delay="0"/>
                                          </p:stCondLst>
                                        </p:cTn>
                                        <p:tgtEl>
                                          <p:spTgt spid="11275"/>
                                        </p:tgtEl>
                                        <p:attrNameLst>
                                          <p:attrName>style.visibility</p:attrName>
                                        </p:attrNameLst>
                                      </p:cBhvr>
                                      <p:to>
                                        <p:strVal val="visible"/>
                                      </p:to>
                                    </p:set>
                                    <p:anim calcmode="lin" valueType="num">
                                      <p:cBhvr>
                                        <p:cTn id="22" dur="500"/>
                                        <p:tgtEl>
                                          <p:spTgt spid="11275"/>
                                        </p:tgtEl>
                                        <p:attrNameLst>
                                          <p:attrName>ppt_y</p:attrName>
                                        </p:attrNameLst>
                                      </p:cBhvr>
                                      <p:tavLst>
                                        <p:tav tm="0">
                                          <p:val>
                                            <p:strVal val="#ppt_y+#ppt_h*1.125000"/>
                                          </p:val>
                                        </p:tav>
                                        <p:tav tm="100000">
                                          <p:val>
                                            <p:strVal val="#ppt_y"/>
                                          </p:val>
                                        </p:tav>
                                      </p:tavLst>
                                    </p:anim>
                                    <p:animEffect>
                                      <p:cBhvr>
                                        <p:cTn id="23" dur="500"/>
                                        <p:tgtEl>
                                          <p:spTgt spid="11275"/>
                                        </p:tgtEl>
                                      </p:cBhvr>
                                    </p:animEffect>
                                  </p:childTnLst>
                                </p:cTn>
                              </p:par>
                              <p:par>
                                <p:cTn id="24" presetID="12" presetClass="entr" presetSubtype="4" fill="hold" grpId="0" nodeType="withEffect">
                                  <p:stCondLst>
                                    <p:cond delay="1000"/>
                                  </p:stCondLst>
                                  <p:childTnLst>
                                    <p:set>
                                      <p:cBhvr>
                                        <p:cTn id="25" dur="1" fill="hold">
                                          <p:stCondLst>
                                            <p:cond delay="0"/>
                                          </p:stCondLst>
                                        </p:cTn>
                                        <p:tgtEl>
                                          <p:spTgt spid="11276"/>
                                        </p:tgtEl>
                                        <p:attrNameLst>
                                          <p:attrName>style.visibility</p:attrName>
                                        </p:attrNameLst>
                                      </p:cBhvr>
                                      <p:to>
                                        <p:strVal val="visible"/>
                                      </p:to>
                                    </p:set>
                                    <p:anim calcmode="lin" valueType="num">
                                      <p:cBhvr>
                                        <p:cTn id="26" dur="500"/>
                                        <p:tgtEl>
                                          <p:spTgt spid="11276"/>
                                        </p:tgtEl>
                                        <p:attrNameLst>
                                          <p:attrName>ppt_y</p:attrName>
                                        </p:attrNameLst>
                                      </p:cBhvr>
                                      <p:tavLst>
                                        <p:tav tm="0">
                                          <p:val>
                                            <p:strVal val="#ppt_y+#ppt_h*1.125000"/>
                                          </p:val>
                                        </p:tav>
                                        <p:tav tm="100000">
                                          <p:val>
                                            <p:strVal val="#ppt_y"/>
                                          </p:val>
                                        </p:tav>
                                      </p:tavLst>
                                    </p:anim>
                                    <p:animEffect>
                                      <p:cBhvr>
                                        <p:cTn id="27" dur="500"/>
                                        <p:tgtEl>
                                          <p:spTgt spid="11276"/>
                                        </p:tgtEl>
                                      </p:cBhvr>
                                    </p:animEffect>
                                  </p:childTnLst>
                                </p:cTn>
                              </p:par>
                              <p:par>
                                <p:cTn id="28" presetID="12" presetClass="entr" presetSubtype="1" fill="hold" grpId="0" nodeType="withEffect">
                                  <p:stCondLst>
                                    <p:cond delay="500"/>
                                  </p:stCondLst>
                                  <p:childTnLst>
                                    <p:set>
                                      <p:cBhvr>
                                        <p:cTn id="29" dur="1" fill="hold">
                                          <p:stCondLst>
                                            <p:cond delay="0"/>
                                          </p:stCondLst>
                                        </p:cTn>
                                        <p:tgtEl>
                                          <p:spTgt spid="11271"/>
                                        </p:tgtEl>
                                        <p:attrNameLst>
                                          <p:attrName>style.visibility</p:attrName>
                                        </p:attrNameLst>
                                      </p:cBhvr>
                                      <p:to>
                                        <p:strVal val="visible"/>
                                      </p:to>
                                    </p:set>
                                    <p:anim calcmode="lin" valueType="num">
                                      <p:cBhvr>
                                        <p:cTn id="30" dur="500"/>
                                        <p:tgtEl>
                                          <p:spTgt spid="11271"/>
                                        </p:tgtEl>
                                        <p:attrNameLst>
                                          <p:attrName>ppt_y</p:attrName>
                                        </p:attrNameLst>
                                      </p:cBhvr>
                                      <p:tavLst>
                                        <p:tav tm="0">
                                          <p:val>
                                            <p:strVal val="#ppt_y-#ppt_h*1.125000"/>
                                          </p:val>
                                        </p:tav>
                                        <p:tav tm="100000">
                                          <p:val>
                                            <p:strVal val="#ppt_y"/>
                                          </p:val>
                                        </p:tav>
                                      </p:tavLst>
                                    </p:anim>
                                    <p:animEffect>
                                      <p:cBhvr>
                                        <p:cTn id="31" dur="500"/>
                                        <p:tgtEl>
                                          <p:spTgt spid="11271"/>
                                        </p:tgtEl>
                                      </p:cBhvr>
                                    </p:animEffect>
                                  </p:childTnLst>
                                </p:cTn>
                              </p:par>
                              <p:par>
                                <p:cTn id="32" presetID="12" presetClass="entr" presetSubtype="1" fill="hold" grpId="0" nodeType="withEffect">
                                  <p:stCondLst>
                                    <p:cond delay="750"/>
                                  </p:stCondLst>
                                  <p:childTnLst>
                                    <p:set>
                                      <p:cBhvr>
                                        <p:cTn id="33" dur="1" fill="hold">
                                          <p:stCondLst>
                                            <p:cond delay="0"/>
                                          </p:stCondLst>
                                        </p:cTn>
                                        <p:tgtEl>
                                          <p:spTgt spid="11272"/>
                                        </p:tgtEl>
                                        <p:attrNameLst>
                                          <p:attrName>style.visibility</p:attrName>
                                        </p:attrNameLst>
                                      </p:cBhvr>
                                      <p:to>
                                        <p:strVal val="visible"/>
                                      </p:to>
                                    </p:set>
                                    <p:anim calcmode="lin" valueType="num">
                                      <p:cBhvr>
                                        <p:cTn id="34" dur="500"/>
                                        <p:tgtEl>
                                          <p:spTgt spid="11272"/>
                                        </p:tgtEl>
                                        <p:attrNameLst>
                                          <p:attrName>ppt_y</p:attrName>
                                        </p:attrNameLst>
                                      </p:cBhvr>
                                      <p:tavLst>
                                        <p:tav tm="0">
                                          <p:val>
                                            <p:strVal val="#ppt_y-#ppt_h*1.125000"/>
                                          </p:val>
                                        </p:tav>
                                        <p:tav tm="100000">
                                          <p:val>
                                            <p:strVal val="#ppt_y"/>
                                          </p:val>
                                        </p:tav>
                                      </p:tavLst>
                                    </p:anim>
                                    <p:animEffect>
                                      <p:cBhvr>
                                        <p:cTn id="35" dur="500"/>
                                        <p:tgtEl>
                                          <p:spTgt spid="11272"/>
                                        </p:tgtEl>
                                      </p:cBhvr>
                                    </p:animEffect>
                                  </p:childTnLst>
                                </p:cTn>
                              </p:par>
                              <p:par>
                                <p:cTn id="36" presetID="12" presetClass="entr" presetSubtype="1" fill="hold" grpId="0" nodeType="withEffect">
                                  <p:stCondLst>
                                    <p:cond delay="1000"/>
                                  </p:stCondLst>
                                  <p:childTnLst>
                                    <p:set>
                                      <p:cBhvr>
                                        <p:cTn id="37" dur="1" fill="hold">
                                          <p:stCondLst>
                                            <p:cond delay="0"/>
                                          </p:stCondLst>
                                        </p:cTn>
                                        <p:tgtEl>
                                          <p:spTgt spid="11273"/>
                                        </p:tgtEl>
                                        <p:attrNameLst>
                                          <p:attrName>style.visibility</p:attrName>
                                        </p:attrNameLst>
                                      </p:cBhvr>
                                      <p:to>
                                        <p:strVal val="visible"/>
                                      </p:to>
                                    </p:set>
                                    <p:anim calcmode="lin" valueType="num">
                                      <p:cBhvr>
                                        <p:cTn id="38" dur="500"/>
                                        <p:tgtEl>
                                          <p:spTgt spid="11273"/>
                                        </p:tgtEl>
                                        <p:attrNameLst>
                                          <p:attrName>ppt_y</p:attrName>
                                        </p:attrNameLst>
                                      </p:cBhvr>
                                      <p:tavLst>
                                        <p:tav tm="0">
                                          <p:val>
                                            <p:strVal val="#ppt_y-#ppt_h*1.125000"/>
                                          </p:val>
                                        </p:tav>
                                        <p:tav tm="100000">
                                          <p:val>
                                            <p:strVal val="#ppt_y"/>
                                          </p:val>
                                        </p:tav>
                                      </p:tavLst>
                                    </p:anim>
                                    <p:animEffect>
                                      <p:cBhvr>
                                        <p:cTn id="39" dur="500"/>
                                        <p:tgtEl>
                                          <p:spTgt spid="11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ldLvl="0" autoUpdateAnimBg="0"/>
      <p:bldP spid="11270" grpId="0" animBg="1"/>
      <p:bldP spid="11271" grpId="0" bldLvl="0" animBg="1" autoUpdateAnimBg="0"/>
      <p:bldP spid="11272" grpId="0" bldLvl="0" animBg="1" autoUpdateAnimBg="0"/>
      <p:bldP spid="11273" grpId="0" bldLvl="0" animBg="1" autoUpdateAnimBg="0"/>
      <p:bldP spid="11274" grpId="0" bldLvl="0" animBg="1" autoUpdateAnimBg="0"/>
      <p:bldP spid="11275" grpId="0" bldLvl="0" animBg="1" autoUpdateAnimBg="0"/>
      <p:bldP spid="11276" grpId="0" bldLvl="0" animBg="1" autoUpdateAnimBg="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0070C0"/>
      </a:accent1>
      <a:accent2>
        <a:srgbClr val="ED7D31"/>
      </a:accent2>
      <a:accent3>
        <a:srgbClr val="FFFFFF"/>
      </a:accent3>
      <a:accent4>
        <a:srgbClr val="000000"/>
      </a:accent4>
      <a:accent5>
        <a:srgbClr val="AABBDC"/>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TotalTime>
  <Pages>0</Pages>
  <Words>1234</Words>
  <Characters>0</Characters>
  <Application>Microsoft Office PowerPoint</Application>
  <DocSecurity>0</DocSecurity>
  <PresentationFormat>全屏显示(4:3)</PresentationFormat>
  <Lines>0</Lines>
  <Paragraphs>167</Paragraphs>
  <Slides>20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宋体</vt:lpstr>
      <vt:lpstr>微软雅黑</vt:lpstr>
      <vt:lpstr>Arial</vt:lpstr>
      <vt:lpstr>Calibri</vt:lpstr>
      <vt:lpstr>Calibri Light</vt:lpstr>
      <vt:lpstr>Tahoma</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1</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DY</dc:creator>
  <cp:keywords/>
  <dc:description/>
  <cp:lastModifiedBy>chinanet</cp:lastModifiedBy>
  <cp:revision>223</cp:revision>
  <dcterms:created xsi:type="dcterms:W3CDTF">2015-01-13T10:49:00Z</dcterms:created>
  <dcterms:modified xsi:type="dcterms:W3CDTF">2015-08-27T05:52:41Z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2052-9.1.0.4994</vt:lpwstr>
  </property>
</Properties>
</file>